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sldIdLst>
    <p:sldId id="308" r:id="rId2"/>
    <p:sldId id="309" r:id="rId3"/>
    <p:sldId id="319" r:id="rId4"/>
    <p:sldId id="314" r:id="rId5"/>
    <p:sldId id="257" r:id="rId6"/>
    <p:sldId id="260" r:id="rId7"/>
    <p:sldId id="258" r:id="rId8"/>
    <p:sldId id="259" r:id="rId9"/>
    <p:sldId id="321" r:id="rId10"/>
    <p:sldId id="311" r:id="rId11"/>
    <p:sldId id="271" r:id="rId12"/>
    <p:sldId id="312" r:id="rId13"/>
    <p:sldId id="313" r:id="rId14"/>
    <p:sldId id="315" r:id="rId15"/>
    <p:sldId id="302" r:id="rId16"/>
    <p:sldId id="317" r:id="rId17"/>
    <p:sldId id="316" r:id="rId18"/>
    <p:sldId id="305" r:id="rId19"/>
    <p:sldId id="310" r:id="rId20"/>
    <p:sldId id="265" r:id="rId21"/>
    <p:sldId id="300" r:id="rId22"/>
    <p:sldId id="301" r:id="rId23"/>
    <p:sldId id="303" r:id="rId24"/>
    <p:sldId id="261" r:id="rId25"/>
    <p:sldId id="262" r:id="rId26"/>
    <p:sldId id="269" r:id="rId27"/>
    <p:sldId id="272" r:id="rId28"/>
    <p:sldId id="274" r:id="rId29"/>
    <p:sldId id="275" r:id="rId30"/>
    <p:sldId id="318"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ED0B78-4C6E-4933-BCB7-6252E0F5C540}" v="29" dt="2026-08-25T00:03:53.934"/>
    <p1510:client id="{79A6D9B7-B7FE-40DD-BF03-DFDEB906C7C4}" v="1" dt="2026-08-25T16:15:37.60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2" autoAdjust="0"/>
    <p:restoredTop sz="79559" autoAdjust="0"/>
  </p:normalViewPr>
  <p:slideViewPr>
    <p:cSldViewPr snapToGrid="0">
      <p:cViewPr varScale="1">
        <p:scale>
          <a:sx n="91" d="100"/>
          <a:sy n="91" d="100"/>
        </p:scale>
        <p:origin x="531" y="45"/>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sey doody" userId="194e08289438d970" providerId="LiveId" clId="{1C8FA3A6-1966-4966-B98B-223A2A65E7FF}"/>
    <pc:docChg chg="undo custSel addSld delSld modSld sldOrd">
      <pc:chgData name="casey doody" userId="194e08289438d970" providerId="LiveId" clId="{1C8FA3A6-1966-4966-B98B-223A2A65E7FF}" dt="2026-08-25T19:28:06.015" v="110"/>
      <pc:docMkLst>
        <pc:docMk/>
      </pc:docMkLst>
      <pc:sldChg chg="modSp mod">
        <pc:chgData name="casey doody" userId="194e08289438d970" providerId="LiveId" clId="{1C8FA3A6-1966-4966-B98B-223A2A65E7FF}" dt="2026-08-25T11:05:44.860" v="21" actId="20577"/>
        <pc:sldMkLst>
          <pc:docMk/>
          <pc:sldMk cId="1273769169" sldId="269"/>
        </pc:sldMkLst>
        <pc:spChg chg="mod">
          <ac:chgData name="casey doody" userId="194e08289438d970" providerId="LiveId" clId="{1C8FA3A6-1966-4966-B98B-223A2A65E7FF}" dt="2026-08-25T11:05:44.860" v="21" actId="20577"/>
          <ac:spMkLst>
            <pc:docMk/>
            <pc:sldMk cId="1273769169" sldId="269"/>
            <ac:spMk id="2" creationId="{1E5A2687-90FD-2E8C-C4A0-14AB099E7AC5}"/>
          </ac:spMkLst>
        </pc:spChg>
      </pc:sldChg>
      <pc:sldChg chg="addSp modSp mod ord">
        <pc:chgData name="casey doody" userId="194e08289438d970" providerId="LiveId" clId="{1C8FA3A6-1966-4966-B98B-223A2A65E7FF}" dt="2026-08-25T19:28:06.015" v="110"/>
        <pc:sldMkLst>
          <pc:docMk/>
          <pc:sldMk cId="1135720731" sldId="309"/>
        </pc:sldMkLst>
        <pc:spChg chg="add mod">
          <ac:chgData name="casey doody" userId="194e08289438d970" providerId="LiveId" clId="{1C8FA3A6-1966-4966-B98B-223A2A65E7FF}" dt="2026-08-25T16:16:26.123" v="108" actId="14100"/>
          <ac:spMkLst>
            <pc:docMk/>
            <pc:sldMk cId="1135720731" sldId="309"/>
            <ac:spMk id="2" creationId="{4A1D0A21-EC83-5E0A-E7D2-FBD141DBD4C3}"/>
          </ac:spMkLst>
        </pc:spChg>
      </pc:sldChg>
      <pc:sldChg chg="addSp modSp mod">
        <pc:chgData name="casey doody" userId="194e08289438d970" providerId="LiveId" clId="{1C8FA3A6-1966-4966-B98B-223A2A65E7FF}" dt="2026-08-25T15:30:29.831" v="45" actId="1076"/>
        <pc:sldMkLst>
          <pc:docMk/>
          <pc:sldMk cId="2345207654" sldId="319"/>
        </pc:sldMkLst>
        <pc:picChg chg="mod">
          <ac:chgData name="casey doody" userId="194e08289438d970" providerId="LiveId" clId="{1C8FA3A6-1966-4966-B98B-223A2A65E7FF}" dt="2026-08-25T15:30:20.748" v="44" actId="14100"/>
          <ac:picMkLst>
            <pc:docMk/>
            <pc:sldMk cId="2345207654" sldId="319"/>
            <ac:picMk id="3" creationId="{81E462BB-60C1-E3E0-1FA1-27E51332ABF6}"/>
          </ac:picMkLst>
        </pc:picChg>
        <pc:picChg chg="add mod">
          <ac:chgData name="casey doody" userId="194e08289438d970" providerId="LiveId" clId="{1C8FA3A6-1966-4966-B98B-223A2A65E7FF}" dt="2026-08-25T14:02:16.851" v="30" actId="1076"/>
          <ac:picMkLst>
            <pc:docMk/>
            <pc:sldMk cId="2345207654" sldId="319"/>
            <ac:picMk id="4" creationId="{8698C5F9-F5F4-FEC1-AAEA-23F9F36095E5}"/>
          </ac:picMkLst>
        </pc:picChg>
        <pc:picChg chg="add mod">
          <ac:chgData name="casey doody" userId="194e08289438d970" providerId="LiveId" clId="{1C8FA3A6-1966-4966-B98B-223A2A65E7FF}" dt="2026-08-25T15:30:29.831" v="45" actId="1076"/>
          <ac:picMkLst>
            <pc:docMk/>
            <pc:sldMk cId="2345207654" sldId="319"/>
            <ac:picMk id="6" creationId="{3D19C20D-215E-78B8-7508-134BCE59CF27}"/>
          </ac:picMkLst>
        </pc:picChg>
      </pc:sldChg>
      <pc:sldChg chg="new del">
        <pc:chgData name="casey doody" userId="194e08289438d970" providerId="LiveId" clId="{1C8FA3A6-1966-4966-B98B-223A2A65E7FF}" dt="2026-08-25T15:30:47.800" v="46" actId="2696"/>
        <pc:sldMkLst>
          <pc:docMk/>
          <pc:sldMk cId="1382152909" sldId="322"/>
        </pc:sldMkLst>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E5B098-DA96-42E9-B206-B9F2FA2F825E}" type="doc">
      <dgm:prSet loTypeId="urn:microsoft.com/office/officeart/2005/8/layout/list1" loCatId="list" qsTypeId="urn:microsoft.com/office/officeart/2005/8/quickstyle/simple1" qsCatId="simple" csTypeId="urn:microsoft.com/office/officeart/2005/8/colors/accent1_2" csCatId="accent1"/>
      <dgm:spPr/>
      <dgm:t>
        <a:bodyPr/>
        <a:lstStyle/>
        <a:p>
          <a:endParaRPr lang="en-US"/>
        </a:p>
      </dgm:t>
    </dgm:pt>
    <dgm:pt modelId="{D66FF43C-7D72-41A8-A2B8-BF0EFBAB58A2}">
      <dgm:prSet/>
      <dgm:spPr/>
      <dgm:t>
        <a:bodyPr/>
        <a:lstStyle/>
        <a:p>
          <a:r>
            <a:rPr lang="en-US" b="1"/>
            <a:t>HOW SO? </a:t>
          </a:r>
          <a:endParaRPr lang="en-US"/>
        </a:p>
      </dgm:t>
    </dgm:pt>
    <dgm:pt modelId="{61105ACD-7153-42B3-9A96-F9AE92437776}" type="parTrans" cxnId="{6A7FC62F-8D51-43B3-8083-F159E8048772}">
      <dgm:prSet/>
      <dgm:spPr/>
      <dgm:t>
        <a:bodyPr/>
        <a:lstStyle/>
        <a:p>
          <a:endParaRPr lang="en-US"/>
        </a:p>
      </dgm:t>
    </dgm:pt>
    <dgm:pt modelId="{F569B323-F773-45E0-A46F-E2A800191B13}" type="sibTrans" cxnId="{6A7FC62F-8D51-43B3-8083-F159E8048772}">
      <dgm:prSet/>
      <dgm:spPr/>
      <dgm:t>
        <a:bodyPr/>
        <a:lstStyle/>
        <a:p>
          <a:endParaRPr lang="en-US"/>
        </a:p>
      </dgm:t>
    </dgm:pt>
    <dgm:pt modelId="{B485E5D6-A33D-4B48-B02C-D149223022DB}">
      <dgm:prSet/>
      <dgm:spPr/>
      <dgm:t>
        <a:bodyPr/>
        <a:lstStyle/>
        <a:p>
          <a:r>
            <a:rPr lang="en-US"/>
            <a:t>Look at nearby models of success</a:t>
          </a:r>
        </a:p>
      </dgm:t>
    </dgm:pt>
    <dgm:pt modelId="{8DF9F1F2-B2EC-4AED-AF6C-69A897778437}" type="parTrans" cxnId="{0DEF1CD9-4896-494D-875A-863AC0ACE59D}">
      <dgm:prSet/>
      <dgm:spPr/>
      <dgm:t>
        <a:bodyPr/>
        <a:lstStyle/>
        <a:p>
          <a:endParaRPr lang="en-US"/>
        </a:p>
      </dgm:t>
    </dgm:pt>
    <dgm:pt modelId="{7727B2D3-78F6-483E-83C0-838B793C630D}" type="sibTrans" cxnId="{0DEF1CD9-4896-494D-875A-863AC0ACE59D}">
      <dgm:prSet/>
      <dgm:spPr/>
      <dgm:t>
        <a:bodyPr/>
        <a:lstStyle/>
        <a:p>
          <a:endParaRPr lang="en-US"/>
        </a:p>
      </dgm:t>
    </dgm:pt>
    <dgm:pt modelId="{0B241674-7788-46CF-B7EA-49BA7B706F9B}">
      <dgm:prSet/>
      <dgm:spPr/>
      <dgm:t>
        <a:bodyPr/>
        <a:lstStyle/>
        <a:p>
          <a:r>
            <a:rPr lang="en-US"/>
            <a:t>New England Outdoor Center – Lodging &amp; Event Center, Brewery &amp; Restaurant </a:t>
          </a:r>
        </a:p>
      </dgm:t>
    </dgm:pt>
    <dgm:pt modelId="{8305E7E3-7B76-4523-8408-1A97AD9EBD80}" type="parTrans" cxnId="{2408D9C9-06C6-4B96-82A3-9306EEBC4BFC}">
      <dgm:prSet/>
      <dgm:spPr/>
      <dgm:t>
        <a:bodyPr/>
        <a:lstStyle/>
        <a:p>
          <a:endParaRPr lang="en-US"/>
        </a:p>
      </dgm:t>
    </dgm:pt>
    <dgm:pt modelId="{FE0853CE-BC78-466B-AACE-DF5723E04195}" type="sibTrans" cxnId="{2408D9C9-06C6-4B96-82A3-9306EEBC4BFC}">
      <dgm:prSet/>
      <dgm:spPr/>
      <dgm:t>
        <a:bodyPr/>
        <a:lstStyle/>
        <a:p>
          <a:endParaRPr lang="en-US"/>
        </a:p>
      </dgm:t>
    </dgm:pt>
    <dgm:pt modelId="{79C862F7-FE5F-4A58-BEF9-F4B2EEF3AD04}">
      <dgm:prSet/>
      <dgm:spPr/>
      <dgm:t>
        <a:bodyPr/>
        <a:lstStyle/>
        <a:p>
          <a:r>
            <a:rPr lang="en-US"/>
            <a:t>Year around demand for lodging has encouraged the recent developments that have translated into a Brewery/Restaurant &amp; Event Space</a:t>
          </a:r>
        </a:p>
      </dgm:t>
    </dgm:pt>
    <dgm:pt modelId="{9B3DBE80-B1AE-4470-91C0-6109CA544B02}" type="parTrans" cxnId="{3FCA061E-92A1-43B4-B652-5CCE69EE6DB3}">
      <dgm:prSet/>
      <dgm:spPr/>
      <dgm:t>
        <a:bodyPr/>
        <a:lstStyle/>
        <a:p>
          <a:endParaRPr lang="en-US"/>
        </a:p>
      </dgm:t>
    </dgm:pt>
    <dgm:pt modelId="{95E733A5-ADE1-4B7A-94D0-CEDFFF74E965}" type="sibTrans" cxnId="{3FCA061E-92A1-43B4-B652-5CCE69EE6DB3}">
      <dgm:prSet/>
      <dgm:spPr/>
      <dgm:t>
        <a:bodyPr/>
        <a:lstStyle/>
        <a:p>
          <a:endParaRPr lang="en-US"/>
        </a:p>
      </dgm:t>
    </dgm:pt>
    <dgm:pt modelId="{73002772-D8C1-49B7-936A-E8FCE159208F}">
      <dgm:prSet/>
      <dgm:spPr/>
      <dgm:t>
        <a:bodyPr/>
        <a:lstStyle/>
        <a:p>
          <a:r>
            <a:rPr lang="en-US"/>
            <a:t>Shin Pond – Lodging &amp; Development of Event Center</a:t>
          </a:r>
        </a:p>
      </dgm:t>
    </dgm:pt>
    <dgm:pt modelId="{46805F56-547E-4F03-878F-2D89AF8EF851}" type="parTrans" cxnId="{D2A026D1-1319-456E-940F-B9E916F16C49}">
      <dgm:prSet/>
      <dgm:spPr/>
      <dgm:t>
        <a:bodyPr/>
        <a:lstStyle/>
        <a:p>
          <a:endParaRPr lang="en-US"/>
        </a:p>
      </dgm:t>
    </dgm:pt>
    <dgm:pt modelId="{E20927EF-F8CF-4DF7-AA09-32517D5CD25E}" type="sibTrans" cxnId="{D2A026D1-1319-456E-940F-B9E916F16C49}">
      <dgm:prSet/>
      <dgm:spPr/>
      <dgm:t>
        <a:bodyPr/>
        <a:lstStyle/>
        <a:p>
          <a:endParaRPr lang="en-US"/>
        </a:p>
      </dgm:t>
    </dgm:pt>
    <dgm:pt modelId="{78338F1D-6BC4-433C-AF1E-0E2B8EBA11EE}">
      <dgm:prSet/>
      <dgm:spPr/>
      <dgm:t>
        <a:bodyPr/>
        <a:lstStyle/>
        <a:p>
          <a:r>
            <a:rPr lang="en-US" b="1"/>
            <a:t>Competitively speaking, Island Falls should be competition!</a:t>
          </a:r>
          <a:endParaRPr lang="en-US"/>
        </a:p>
      </dgm:t>
    </dgm:pt>
    <dgm:pt modelId="{7F4C2C0F-1CA6-46F1-ACE1-C684DF1D235F}" type="parTrans" cxnId="{E4057D16-F141-4A7E-B5BD-D8EFEDB67B7B}">
      <dgm:prSet/>
      <dgm:spPr/>
      <dgm:t>
        <a:bodyPr/>
        <a:lstStyle/>
        <a:p>
          <a:endParaRPr lang="en-US"/>
        </a:p>
      </dgm:t>
    </dgm:pt>
    <dgm:pt modelId="{B02141DA-D26F-45BD-B96D-54E78192108D}" type="sibTrans" cxnId="{E4057D16-F141-4A7E-B5BD-D8EFEDB67B7B}">
      <dgm:prSet/>
      <dgm:spPr/>
      <dgm:t>
        <a:bodyPr/>
        <a:lstStyle/>
        <a:p>
          <a:endParaRPr lang="en-US"/>
        </a:p>
      </dgm:t>
    </dgm:pt>
    <dgm:pt modelId="{7C8DABEE-DEEA-4880-A5D4-EB670DA478EF}" type="pres">
      <dgm:prSet presAssocID="{F2E5B098-DA96-42E9-B206-B9F2FA2F825E}" presName="linear" presStyleCnt="0">
        <dgm:presLayoutVars>
          <dgm:dir/>
          <dgm:animLvl val="lvl"/>
          <dgm:resizeHandles val="exact"/>
        </dgm:presLayoutVars>
      </dgm:prSet>
      <dgm:spPr/>
    </dgm:pt>
    <dgm:pt modelId="{7C1435BC-5EA5-461B-A04E-6A41AC6CB202}" type="pres">
      <dgm:prSet presAssocID="{D66FF43C-7D72-41A8-A2B8-BF0EFBAB58A2}" presName="parentLin" presStyleCnt="0"/>
      <dgm:spPr/>
    </dgm:pt>
    <dgm:pt modelId="{D3824037-E75A-4E06-A021-251E9EB9291D}" type="pres">
      <dgm:prSet presAssocID="{D66FF43C-7D72-41A8-A2B8-BF0EFBAB58A2}" presName="parentLeftMargin" presStyleLbl="node1" presStyleIdx="0" presStyleCnt="1"/>
      <dgm:spPr/>
    </dgm:pt>
    <dgm:pt modelId="{89586E14-6B4F-44F1-9FE5-DC8678EE7803}" type="pres">
      <dgm:prSet presAssocID="{D66FF43C-7D72-41A8-A2B8-BF0EFBAB58A2}" presName="parentText" presStyleLbl="node1" presStyleIdx="0" presStyleCnt="1">
        <dgm:presLayoutVars>
          <dgm:chMax val="0"/>
          <dgm:bulletEnabled val="1"/>
        </dgm:presLayoutVars>
      </dgm:prSet>
      <dgm:spPr/>
    </dgm:pt>
    <dgm:pt modelId="{8A6D3673-82CC-492C-899B-D3FD2C01E15F}" type="pres">
      <dgm:prSet presAssocID="{D66FF43C-7D72-41A8-A2B8-BF0EFBAB58A2}" presName="negativeSpace" presStyleCnt="0"/>
      <dgm:spPr/>
    </dgm:pt>
    <dgm:pt modelId="{EA4D1089-9BE1-41D3-96C5-982ECDA2F2EF}" type="pres">
      <dgm:prSet presAssocID="{D66FF43C-7D72-41A8-A2B8-BF0EFBAB58A2}" presName="childText" presStyleLbl="conFgAcc1" presStyleIdx="0" presStyleCnt="1">
        <dgm:presLayoutVars>
          <dgm:bulletEnabled val="1"/>
        </dgm:presLayoutVars>
      </dgm:prSet>
      <dgm:spPr/>
    </dgm:pt>
  </dgm:ptLst>
  <dgm:cxnLst>
    <dgm:cxn modelId="{E4057D16-F141-4A7E-B5BD-D8EFEDB67B7B}" srcId="{D66FF43C-7D72-41A8-A2B8-BF0EFBAB58A2}" destId="{78338F1D-6BC4-433C-AF1E-0E2B8EBA11EE}" srcOrd="1" destOrd="0" parTransId="{7F4C2C0F-1CA6-46F1-ACE1-C684DF1D235F}" sibTransId="{B02141DA-D26F-45BD-B96D-54E78192108D}"/>
    <dgm:cxn modelId="{3FCA061E-92A1-43B4-B652-5CCE69EE6DB3}" srcId="{0B241674-7788-46CF-B7EA-49BA7B706F9B}" destId="{79C862F7-FE5F-4A58-BEF9-F4B2EEF3AD04}" srcOrd="0" destOrd="0" parTransId="{9B3DBE80-B1AE-4470-91C0-6109CA544B02}" sibTransId="{95E733A5-ADE1-4B7A-94D0-CEDFFF74E965}"/>
    <dgm:cxn modelId="{6A7FC62F-8D51-43B3-8083-F159E8048772}" srcId="{F2E5B098-DA96-42E9-B206-B9F2FA2F825E}" destId="{D66FF43C-7D72-41A8-A2B8-BF0EFBAB58A2}" srcOrd="0" destOrd="0" parTransId="{61105ACD-7153-42B3-9A96-F9AE92437776}" sibTransId="{F569B323-F773-45E0-A46F-E2A800191B13}"/>
    <dgm:cxn modelId="{7B2A983B-E61D-4BAB-8AD2-23B47CF68B79}" type="presOf" srcId="{F2E5B098-DA96-42E9-B206-B9F2FA2F825E}" destId="{7C8DABEE-DEEA-4880-A5D4-EB670DA478EF}" srcOrd="0" destOrd="0" presId="urn:microsoft.com/office/officeart/2005/8/layout/list1"/>
    <dgm:cxn modelId="{39D6EA53-DA6A-448C-A271-B981DC91CE70}" type="presOf" srcId="{0B241674-7788-46CF-B7EA-49BA7B706F9B}" destId="{EA4D1089-9BE1-41D3-96C5-982ECDA2F2EF}" srcOrd="0" destOrd="1" presId="urn:microsoft.com/office/officeart/2005/8/layout/list1"/>
    <dgm:cxn modelId="{60C48357-0967-4272-B2CC-57CC2496159B}" type="presOf" srcId="{79C862F7-FE5F-4A58-BEF9-F4B2EEF3AD04}" destId="{EA4D1089-9BE1-41D3-96C5-982ECDA2F2EF}" srcOrd="0" destOrd="2" presId="urn:microsoft.com/office/officeart/2005/8/layout/list1"/>
    <dgm:cxn modelId="{F9481F9B-116A-4941-8AA6-4FCC768B27D6}" type="presOf" srcId="{73002772-D8C1-49B7-936A-E8FCE159208F}" destId="{EA4D1089-9BE1-41D3-96C5-982ECDA2F2EF}" srcOrd="0" destOrd="3" presId="urn:microsoft.com/office/officeart/2005/8/layout/list1"/>
    <dgm:cxn modelId="{555ECBA2-3C9F-4CC3-AD76-E843690E5663}" type="presOf" srcId="{D66FF43C-7D72-41A8-A2B8-BF0EFBAB58A2}" destId="{89586E14-6B4F-44F1-9FE5-DC8678EE7803}" srcOrd="1" destOrd="0" presId="urn:microsoft.com/office/officeart/2005/8/layout/list1"/>
    <dgm:cxn modelId="{B302E0A7-22F7-4D84-8F3C-AF0803318609}" type="presOf" srcId="{D66FF43C-7D72-41A8-A2B8-BF0EFBAB58A2}" destId="{D3824037-E75A-4E06-A021-251E9EB9291D}" srcOrd="0" destOrd="0" presId="urn:microsoft.com/office/officeart/2005/8/layout/list1"/>
    <dgm:cxn modelId="{170B8DC2-5A60-4168-A2E7-49D866D8821A}" type="presOf" srcId="{B485E5D6-A33D-4B48-B02C-D149223022DB}" destId="{EA4D1089-9BE1-41D3-96C5-982ECDA2F2EF}" srcOrd="0" destOrd="0" presId="urn:microsoft.com/office/officeart/2005/8/layout/list1"/>
    <dgm:cxn modelId="{2408D9C9-06C6-4B96-82A3-9306EEBC4BFC}" srcId="{B485E5D6-A33D-4B48-B02C-D149223022DB}" destId="{0B241674-7788-46CF-B7EA-49BA7B706F9B}" srcOrd="0" destOrd="0" parTransId="{8305E7E3-7B76-4523-8408-1A97AD9EBD80}" sibTransId="{FE0853CE-BC78-466B-AACE-DF5723E04195}"/>
    <dgm:cxn modelId="{D2A026D1-1319-456E-940F-B9E916F16C49}" srcId="{B485E5D6-A33D-4B48-B02C-D149223022DB}" destId="{73002772-D8C1-49B7-936A-E8FCE159208F}" srcOrd="1" destOrd="0" parTransId="{46805F56-547E-4F03-878F-2D89AF8EF851}" sibTransId="{E20927EF-F8CF-4DF7-AA09-32517D5CD25E}"/>
    <dgm:cxn modelId="{0DEF1CD9-4896-494D-875A-863AC0ACE59D}" srcId="{D66FF43C-7D72-41A8-A2B8-BF0EFBAB58A2}" destId="{B485E5D6-A33D-4B48-B02C-D149223022DB}" srcOrd="0" destOrd="0" parTransId="{8DF9F1F2-B2EC-4AED-AF6C-69A897778437}" sibTransId="{7727B2D3-78F6-483E-83C0-838B793C630D}"/>
    <dgm:cxn modelId="{4C9456E1-7CDC-4910-A974-1EA1B5AFF850}" type="presOf" srcId="{78338F1D-6BC4-433C-AF1E-0E2B8EBA11EE}" destId="{EA4D1089-9BE1-41D3-96C5-982ECDA2F2EF}" srcOrd="0" destOrd="4" presId="urn:microsoft.com/office/officeart/2005/8/layout/list1"/>
    <dgm:cxn modelId="{1A28467E-9F26-441F-B3E7-31242B91C6F0}" type="presParOf" srcId="{7C8DABEE-DEEA-4880-A5D4-EB670DA478EF}" destId="{7C1435BC-5EA5-461B-A04E-6A41AC6CB202}" srcOrd="0" destOrd="0" presId="urn:microsoft.com/office/officeart/2005/8/layout/list1"/>
    <dgm:cxn modelId="{4FA29FDE-DFA6-4C34-A5C0-EFCCC080C163}" type="presParOf" srcId="{7C1435BC-5EA5-461B-A04E-6A41AC6CB202}" destId="{D3824037-E75A-4E06-A021-251E9EB9291D}" srcOrd="0" destOrd="0" presId="urn:microsoft.com/office/officeart/2005/8/layout/list1"/>
    <dgm:cxn modelId="{2AD89D30-3EB5-48E8-9122-577C72755E32}" type="presParOf" srcId="{7C1435BC-5EA5-461B-A04E-6A41AC6CB202}" destId="{89586E14-6B4F-44F1-9FE5-DC8678EE7803}" srcOrd="1" destOrd="0" presId="urn:microsoft.com/office/officeart/2005/8/layout/list1"/>
    <dgm:cxn modelId="{D1A559EC-E536-44CF-A451-A6D0A03EC4E4}" type="presParOf" srcId="{7C8DABEE-DEEA-4880-A5D4-EB670DA478EF}" destId="{8A6D3673-82CC-492C-899B-D3FD2C01E15F}" srcOrd="1" destOrd="0" presId="urn:microsoft.com/office/officeart/2005/8/layout/list1"/>
    <dgm:cxn modelId="{90648034-5BF5-4094-A0F0-7AB9064B5FF2}" type="presParOf" srcId="{7C8DABEE-DEEA-4880-A5D4-EB670DA478EF}" destId="{EA4D1089-9BE1-41D3-96C5-982ECDA2F2EF}" srcOrd="2"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A4D1089-9BE1-41D3-96C5-982ECDA2F2EF}">
      <dsp:nvSpPr>
        <dsp:cNvPr id="0" name=""/>
        <dsp:cNvSpPr/>
      </dsp:nvSpPr>
      <dsp:spPr>
        <a:xfrm>
          <a:off x="0" y="745281"/>
          <a:ext cx="6967728" cy="4803750"/>
        </a:xfrm>
        <a:prstGeom prst="rect">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40773" tIns="520700" rIns="540773" bIns="177800" numCol="1" spcCol="1270" anchor="t" anchorCtr="0">
          <a:noAutofit/>
        </a:bodyPr>
        <a:lstStyle/>
        <a:p>
          <a:pPr marL="228600" lvl="1" indent="-228600" algn="l" defTabSz="1111250">
            <a:lnSpc>
              <a:spcPct val="90000"/>
            </a:lnSpc>
            <a:spcBef>
              <a:spcPct val="0"/>
            </a:spcBef>
            <a:spcAft>
              <a:spcPct val="15000"/>
            </a:spcAft>
            <a:buChar char="•"/>
          </a:pPr>
          <a:r>
            <a:rPr lang="en-US" sz="2500" kern="1200"/>
            <a:t>Look at nearby models of success</a:t>
          </a:r>
        </a:p>
        <a:p>
          <a:pPr marL="457200" lvl="2" indent="-228600" algn="l" defTabSz="1111250">
            <a:lnSpc>
              <a:spcPct val="90000"/>
            </a:lnSpc>
            <a:spcBef>
              <a:spcPct val="0"/>
            </a:spcBef>
            <a:spcAft>
              <a:spcPct val="15000"/>
            </a:spcAft>
            <a:buChar char="•"/>
          </a:pPr>
          <a:r>
            <a:rPr lang="en-US" sz="2500" kern="1200"/>
            <a:t>New England Outdoor Center – Lodging &amp; Event Center, Brewery &amp; Restaurant </a:t>
          </a:r>
        </a:p>
        <a:p>
          <a:pPr marL="685800" lvl="3" indent="-228600" algn="l" defTabSz="1111250">
            <a:lnSpc>
              <a:spcPct val="90000"/>
            </a:lnSpc>
            <a:spcBef>
              <a:spcPct val="0"/>
            </a:spcBef>
            <a:spcAft>
              <a:spcPct val="15000"/>
            </a:spcAft>
            <a:buChar char="•"/>
          </a:pPr>
          <a:r>
            <a:rPr lang="en-US" sz="2500" kern="1200"/>
            <a:t>Year around demand for lodging has encouraged the recent developments that have translated into a Brewery/Restaurant &amp; Event Space</a:t>
          </a:r>
        </a:p>
        <a:p>
          <a:pPr marL="457200" lvl="2" indent="-228600" algn="l" defTabSz="1111250">
            <a:lnSpc>
              <a:spcPct val="90000"/>
            </a:lnSpc>
            <a:spcBef>
              <a:spcPct val="0"/>
            </a:spcBef>
            <a:spcAft>
              <a:spcPct val="15000"/>
            </a:spcAft>
            <a:buChar char="•"/>
          </a:pPr>
          <a:r>
            <a:rPr lang="en-US" sz="2500" kern="1200"/>
            <a:t>Shin Pond – Lodging &amp; Development of Event Center</a:t>
          </a:r>
        </a:p>
        <a:p>
          <a:pPr marL="228600" lvl="1" indent="-228600" algn="l" defTabSz="1111250">
            <a:lnSpc>
              <a:spcPct val="90000"/>
            </a:lnSpc>
            <a:spcBef>
              <a:spcPct val="0"/>
            </a:spcBef>
            <a:spcAft>
              <a:spcPct val="15000"/>
            </a:spcAft>
            <a:buChar char="•"/>
          </a:pPr>
          <a:r>
            <a:rPr lang="en-US" sz="2500" b="1" kern="1200"/>
            <a:t>Competitively speaking, Island Falls should be competition!</a:t>
          </a:r>
          <a:endParaRPr lang="en-US" sz="2500" kern="1200"/>
        </a:p>
      </dsp:txBody>
      <dsp:txXfrm>
        <a:off x="0" y="745281"/>
        <a:ext cx="6967728" cy="4803750"/>
      </dsp:txXfrm>
    </dsp:sp>
    <dsp:sp modelId="{89586E14-6B4F-44F1-9FE5-DC8678EE7803}">
      <dsp:nvSpPr>
        <dsp:cNvPr id="0" name=""/>
        <dsp:cNvSpPr/>
      </dsp:nvSpPr>
      <dsp:spPr>
        <a:xfrm>
          <a:off x="348386" y="376281"/>
          <a:ext cx="4877409" cy="7380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4354" tIns="0" rIns="184354" bIns="0" numCol="1" spcCol="1270" anchor="ctr" anchorCtr="0">
          <a:noAutofit/>
        </a:bodyPr>
        <a:lstStyle/>
        <a:p>
          <a:pPr marL="0" lvl="0" indent="0" algn="l" defTabSz="1111250">
            <a:lnSpc>
              <a:spcPct val="90000"/>
            </a:lnSpc>
            <a:spcBef>
              <a:spcPct val="0"/>
            </a:spcBef>
            <a:spcAft>
              <a:spcPct val="35000"/>
            </a:spcAft>
            <a:buNone/>
          </a:pPr>
          <a:r>
            <a:rPr lang="en-US" sz="2500" b="1" kern="1200"/>
            <a:t>HOW SO? </a:t>
          </a:r>
          <a:endParaRPr lang="en-US" sz="2500" kern="1200"/>
        </a:p>
      </dsp:txBody>
      <dsp:txXfrm>
        <a:off x="384412" y="412307"/>
        <a:ext cx="4805357" cy="66594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0B5F4D9-CEAC-4C89-B79C-E86DBF848A9C}"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4B9A00-1D87-4564-919F-939F29C6903F}" type="slidenum">
              <a:rPr lang="en-US" smtClean="0"/>
              <a:t>‹#›</a:t>
            </a:fld>
            <a:endParaRPr lang="en-US"/>
          </a:p>
        </p:txBody>
      </p:sp>
    </p:spTree>
    <p:extLst>
      <p:ext uri="{BB962C8B-B14F-4D97-AF65-F5344CB8AC3E}">
        <p14:creationId xmlns:p14="http://schemas.microsoft.com/office/powerpoint/2010/main" val="1100123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4B9A00-1D87-4564-919F-939F29C6903F}" type="slidenum">
              <a:rPr lang="en-US" smtClean="0"/>
              <a:t>5</a:t>
            </a:fld>
            <a:endParaRPr lang="en-US"/>
          </a:p>
        </p:txBody>
      </p:sp>
    </p:spTree>
    <p:extLst>
      <p:ext uri="{BB962C8B-B14F-4D97-AF65-F5344CB8AC3E}">
        <p14:creationId xmlns:p14="http://schemas.microsoft.com/office/powerpoint/2010/main" val="12276639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High Vacancy comes an inefficient allocation of the burden for costs associated with Town operational expenses. </a:t>
            </a:r>
          </a:p>
        </p:txBody>
      </p:sp>
      <p:sp>
        <p:nvSpPr>
          <p:cNvPr id="4" name="Slide Number Placeholder 3"/>
          <p:cNvSpPr>
            <a:spLocks noGrp="1"/>
          </p:cNvSpPr>
          <p:nvPr>
            <p:ph type="sldNum" sz="quarter" idx="5"/>
          </p:nvPr>
        </p:nvSpPr>
        <p:spPr/>
        <p:txBody>
          <a:bodyPr/>
          <a:lstStyle/>
          <a:p>
            <a:fld id="{C54B9A00-1D87-4564-919F-939F29C6903F}" type="slidenum">
              <a:rPr lang="en-US" smtClean="0"/>
              <a:t>7</a:t>
            </a:fld>
            <a:endParaRPr lang="en-US"/>
          </a:p>
        </p:txBody>
      </p:sp>
    </p:spTree>
    <p:extLst>
      <p:ext uri="{BB962C8B-B14F-4D97-AF65-F5344CB8AC3E}">
        <p14:creationId xmlns:p14="http://schemas.microsoft.com/office/powerpoint/2010/main" val="34512887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economic conditions have suppressed asset values. This has had a negative impact on the largest contributor to a Mainer’s wealth - their home equity. Property in the downtown remains depressed, and in a condition that discourages investment. This includes reinvestment of home equity in home maintenance projects.  </a:t>
            </a:r>
          </a:p>
        </p:txBody>
      </p:sp>
      <p:sp>
        <p:nvSpPr>
          <p:cNvPr id="4" name="Slide Number Placeholder 3"/>
          <p:cNvSpPr>
            <a:spLocks noGrp="1"/>
          </p:cNvSpPr>
          <p:nvPr>
            <p:ph type="sldNum" sz="quarter" idx="5"/>
          </p:nvPr>
        </p:nvSpPr>
        <p:spPr/>
        <p:txBody>
          <a:bodyPr/>
          <a:lstStyle/>
          <a:p>
            <a:fld id="{C54B9A00-1D87-4564-919F-939F29C6903F}" type="slidenum">
              <a:rPr lang="en-US" smtClean="0"/>
              <a:t>8</a:t>
            </a:fld>
            <a:endParaRPr lang="en-US"/>
          </a:p>
        </p:txBody>
      </p:sp>
    </p:spTree>
    <p:extLst>
      <p:ext uri="{BB962C8B-B14F-4D97-AF65-F5344CB8AC3E}">
        <p14:creationId xmlns:p14="http://schemas.microsoft.com/office/powerpoint/2010/main" val="5533978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4B9A00-1D87-4564-919F-939F29C6903F}" type="slidenum">
              <a:rPr lang="en-US" smtClean="0"/>
              <a:t>9</a:t>
            </a:fld>
            <a:endParaRPr lang="en-US"/>
          </a:p>
        </p:txBody>
      </p:sp>
    </p:spTree>
    <p:extLst>
      <p:ext uri="{BB962C8B-B14F-4D97-AF65-F5344CB8AC3E}">
        <p14:creationId xmlns:p14="http://schemas.microsoft.com/office/powerpoint/2010/main" val="2181837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4B9A00-1D87-4564-919F-939F29C6903F}" type="slidenum">
              <a:rPr lang="en-US" smtClean="0"/>
              <a:t>20</a:t>
            </a:fld>
            <a:endParaRPr lang="en-US"/>
          </a:p>
        </p:txBody>
      </p:sp>
    </p:spTree>
    <p:extLst>
      <p:ext uri="{BB962C8B-B14F-4D97-AF65-F5344CB8AC3E}">
        <p14:creationId xmlns:p14="http://schemas.microsoft.com/office/powerpoint/2010/main" val="35449331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38140F-2CA7-A9EE-EA2F-433BBAE6FB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75C8A3-4C53-616C-740E-0D8E8AC40C9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990CE6-F875-2958-175B-2523DD211141}"/>
              </a:ext>
            </a:extLst>
          </p:cNvPr>
          <p:cNvSpPr>
            <a:spLocks noGrp="1"/>
          </p:cNvSpPr>
          <p:nvPr>
            <p:ph type="body" idx="1"/>
          </p:nvPr>
        </p:nvSpPr>
        <p:spPr/>
        <p:txBody>
          <a:bodyPr/>
          <a:lstStyle/>
          <a:p>
            <a:pPr lvl="0"/>
            <a:endParaRPr lang="en-US" dirty="0"/>
          </a:p>
        </p:txBody>
      </p:sp>
      <p:sp>
        <p:nvSpPr>
          <p:cNvPr id="4" name="Slide Number Placeholder 3">
            <a:extLst>
              <a:ext uri="{FF2B5EF4-FFF2-40B4-BE49-F238E27FC236}">
                <a16:creationId xmlns:a16="http://schemas.microsoft.com/office/drawing/2014/main" id="{A43EC975-41DB-A7AC-1381-2506727E3DF3}"/>
              </a:ext>
            </a:extLst>
          </p:cNvPr>
          <p:cNvSpPr>
            <a:spLocks noGrp="1"/>
          </p:cNvSpPr>
          <p:nvPr>
            <p:ph type="sldNum" sz="quarter" idx="5"/>
          </p:nvPr>
        </p:nvSpPr>
        <p:spPr/>
        <p:txBody>
          <a:bodyPr/>
          <a:lstStyle/>
          <a:p>
            <a:fld id="{98AD78CF-F02D-40DC-8B24-0BACEB86A128}" type="slidenum">
              <a:rPr lang="en-US" smtClean="0"/>
              <a:t>21</a:t>
            </a:fld>
            <a:endParaRPr lang="en-US"/>
          </a:p>
        </p:txBody>
      </p:sp>
    </p:spTree>
    <p:extLst>
      <p:ext uri="{BB962C8B-B14F-4D97-AF65-F5344CB8AC3E}">
        <p14:creationId xmlns:p14="http://schemas.microsoft.com/office/powerpoint/2010/main" val="35000720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54B9A00-1D87-4564-919F-939F29C6903F}" type="slidenum">
              <a:rPr lang="en-US" smtClean="0"/>
              <a:t>23</a:t>
            </a:fld>
            <a:endParaRPr lang="en-US"/>
          </a:p>
        </p:txBody>
      </p:sp>
    </p:spTree>
    <p:extLst>
      <p:ext uri="{BB962C8B-B14F-4D97-AF65-F5344CB8AC3E}">
        <p14:creationId xmlns:p14="http://schemas.microsoft.com/office/powerpoint/2010/main" val="3137067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35C26C-66BD-4EE2-8FB1-BA5A330459D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0DDA897-8CDC-F34F-8C19-0643312172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B99A5A8-6250-B333-9DFA-C6DD90BFCF84}"/>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5" name="Footer Placeholder 4">
            <a:extLst>
              <a:ext uri="{FF2B5EF4-FFF2-40B4-BE49-F238E27FC236}">
                <a16:creationId xmlns:a16="http://schemas.microsoft.com/office/drawing/2014/main" id="{4A8088DC-0EF2-7DF1-C554-6D2FCC097F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659220-3EDD-975E-5EDB-BEBFFBF43834}"/>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14187447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3BCE47-CDBB-489D-19F4-B0554D1A18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A619BD8-CE6A-39E3-DB2D-D249B4A72FC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DC2040-54E7-244C-7768-1851AFDB91CC}"/>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5" name="Footer Placeholder 4">
            <a:extLst>
              <a:ext uri="{FF2B5EF4-FFF2-40B4-BE49-F238E27FC236}">
                <a16:creationId xmlns:a16="http://schemas.microsoft.com/office/drawing/2014/main" id="{10EC160D-322B-4B32-A6C4-6897CCCCA0C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6D0481-A93E-AD34-E9DA-3A344E907DA2}"/>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2677965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1CD9056-7FA4-3183-968A-A66F3B9AD9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407CB85-9F9A-C622-35A8-74A1CBC570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B8EA6CD-F210-1D17-E56C-16A6E3088809}"/>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5" name="Footer Placeholder 4">
            <a:extLst>
              <a:ext uri="{FF2B5EF4-FFF2-40B4-BE49-F238E27FC236}">
                <a16:creationId xmlns:a16="http://schemas.microsoft.com/office/drawing/2014/main" id="{95AB4D46-E094-8D6E-7BBB-86D0C98938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189D37-EE62-D798-B260-0BE00BB03934}"/>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744855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792662-5D50-28B4-72AA-911D822C38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D8BBE1B-B541-640B-FE72-0F032615BC5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BE6A77-73DA-A427-625E-212FDF45E391}"/>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5" name="Footer Placeholder 4">
            <a:extLst>
              <a:ext uri="{FF2B5EF4-FFF2-40B4-BE49-F238E27FC236}">
                <a16:creationId xmlns:a16="http://schemas.microsoft.com/office/drawing/2014/main" id="{CD250809-CF68-813F-5C45-0745A44903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8E51A9-27F0-C113-6F0E-A46D2757728E}"/>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25831342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96ED43-A328-4755-1362-55BB50077A1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C3CFAE3-D704-228D-A970-2564302DA5B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FA4F6FD-E670-3A7E-17A6-A7E144039FC1}"/>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5" name="Footer Placeholder 4">
            <a:extLst>
              <a:ext uri="{FF2B5EF4-FFF2-40B4-BE49-F238E27FC236}">
                <a16:creationId xmlns:a16="http://schemas.microsoft.com/office/drawing/2014/main" id="{E8D047D6-98E5-6AAF-9E1B-95AC6A51554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E0E7DE-B080-E83C-591F-D31D457601F0}"/>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27707364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08D15-3845-B5B3-CB0B-826F1747F92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0F5B713-D7CC-D723-5256-DB29860BB0D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B566AB3-5B55-042B-20D5-7A7A7EF8569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593F11D-87EA-8533-BD09-EDE358141DEF}"/>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6" name="Footer Placeholder 5">
            <a:extLst>
              <a:ext uri="{FF2B5EF4-FFF2-40B4-BE49-F238E27FC236}">
                <a16:creationId xmlns:a16="http://schemas.microsoft.com/office/drawing/2014/main" id="{DA0FCA0C-30E9-3FB0-6375-022B5FD140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0F3587-E8FE-B00F-4D64-696A9A72374E}"/>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39076958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15E986-8CEE-6652-B434-A077FCD3900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F0AC7AF-4986-A1B9-2E3C-ADF77C4F978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A3463A-D83F-9A2B-990D-E8B398BACF3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0456813-4F48-C7FC-6C52-64208885261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D7F16FD-95A5-1AA0-A28D-8695DA0CF9F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2182576-D0CA-8171-2367-E3DD2C43293E}"/>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8" name="Footer Placeholder 7">
            <a:extLst>
              <a:ext uri="{FF2B5EF4-FFF2-40B4-BE49-F238E27FC236}">
                <a16:creationId xmlns:a16="http://schemas.microsoft.com/office/drawing/2014/main" id="{5E42FF10-D23F-A115-B848-1E94C598820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DC9243A-7502-06F5-0D0A-06DB747C700B}"/>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654727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31133-1816-ACDC-6E11-FE96E9EF120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EF8E22-B8AB-6B3E-6BE3-B1FE63BA36BB}"/>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4" name="Footer Placeholder 3">
            <a:extLst>
              <a:ext uri="{FF2B5EF4-FFF2-40B4-BE49-F238E27FC236}">
                <a16:creationId xmlns:a16="http://schemas.microsoft.com/office/drawing/2014/main" id="{9DB0E221-90F6-92C0-AA30-EAA28E359FD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1D3E20E-399A-EAA9-EC5C-0D4956A5A6BF}"/>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36578287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9EDF88C-137F-5460-63A1-575CD6C1087C}"/>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3" name="Footer Placeholder 2">
            <a:extLst>
              <a:ext uri="{FF2B5EF4-FFF2-40B4-BE49-F238E27FC236}">
                <a16:creationId xmlns:a16="http://schemas.microsoft.com/office/drawing/2014/main" id="{EF791D6A-4F53-62BC-7230-04131FA61A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C1B310-07EA-F914-ACE9-6BB347CB6259}"/>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28905200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7E932-6A8D-DC67-BEC0-0B6B1B24F64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E12FC14-61A8-AC27-7296-E8405095B95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1A7C52F-A3DD-3B5F-2E5C-7309BAD4DE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D69692-9C25-511C-CD6B-4291935055B0}"/>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6" name="Footer Placeholder 5">
            <a:extLst>
              <a:ext uri="{FF2B5EF4-FFF2-40B4-BE49-F238E27FC236}">
                <a16:creationId xmlns:a16="http://schemas.microsoft.com/office/drawing/2014/main" id="{61829DD4-1C77-D2CE-9A68-4A61D509CED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C51682-0571-57B6-1BBF-4A46A7276D54}"/>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836768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7810D3-6B9C-8110-7925-3B978476FA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ACD8A3C-4742-A8BD-480F-B1EAA127EFB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3D1FF8B-7E9B-2BCE-95CD-A0FEA5AB2F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F1403EB-A8C0-4B7B-3597-24B2BCAB079E}"/>
              </a:ext>
            </a:extLst>
          </p:cNvPr>
          <p:cNvSpPr>
            <a:spLocks noGrp="1"/>
          </p:cNvSpPr>
          <p:nvPr>
            <p:ph type="dt" sz="half" idx="10"/>
          </p:nvPr>
        </p:nvSpPr>
        <p:spPr/>
        <p:txBody>
          <a:bodyPr/>
          <a:lstStyle/>
          <a:p>
            <a:fld id="{ABA33928-8E56-4902-B8AD-8940180D9C7A}" type="datetimeFigureOut">
              <a:rPr lang="en-US" smtClean="0"/>
              <a:t>8/25/2026</a:t>
            </a:fld>
            <a:endParaRPr lang="en-US"/>
          </a:p>
        </p:txBody>
      </p:sp>
      <p:sp>
        <p:nvSpPr>
          <p:cNvPr id="6" name="Footer Placeholder 5">
            <a:extLst>
              <a:ext uri="{FF2B5EF4-FFF2-40B4-BE49-F238E27FC236}">
                <a16:creationId xmlns:a16="http://schemas.microsoft.com/office/drawing/2014/main" id="{F75611EF-FD65-5C4C-6CB1-6C690667CD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FBAA8BB-AAE6-39F1-242E-5F5776B46FA0}"/>
              </a:ext>
            </a:extLst>
          </p:cNvPr>
          <p:cNvSpPr>
            <a:spLocks noGrp="1"/>
          </p:cNvSpPr>
          <p:nvPr>
            <p:ph type="sldNum" sz="quarter" idx="12"/>
          </p:nvPr>
        </p:nvSpPr>
        <p:spPr/>
        <p:txBody>
          <a:bodyPr/>
          <a:lstStyle/>
          <a:p>
            <a:fld id="{D07ACD77-EA86-4723-AA85-A2298D195515}" type="slidenum">
              <a:rPr lang="en-US" smtClean="0"/>
              <a:t>‹#›</a:t>
            </a:fld>
            <a:endParaRPr lang="en-US"/>
          </a:p>
        </p:txBody>
      </p:sp>
    </p:spTree>
    <p:extLst>
      <p:ext uri="{BB962C8B-B14F-4D97-AF65-F5344CB8AC3E}">
        <p14:creationId xmlns:p14="http://schemas.microsoft.com/office/powerpoint/2010/main" val="14502777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E368A52-0998-8694-8454-ECC8CCB0098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A20E414-A517-E124-0DF9-3466D157EE1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9CCB11-9FEC-C687-4F9F-2B588FC990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BA33928-8E56-4902-B8AD-8940180D9C7A}" type="datetimeFigureOut">
              <a:rPr lang="en-US" smtClean="0"/>
              <a:t>8/25/2026</a:t>
            </a:fld>
            <a:endParaRPr lang="en-US"/>
          </a:p>
        </p:txBody>
      </p:sp>
      <p:sp>
        <p:nvSpPr>
          <p:cNvPr id="5" name="Footer Placeholder 4">
            <a:extLst>
              <a:ext uri="{FF2B5EF4-FFF2-40B4-BE49-F238E27FC236}">
                <a16:creationId xmlns:a16="http://schemas.microsoft.com/office/drawing/2014/main" id="{779F4780-80D6-1FDF-4FBE-4137CE6F9E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FB2B46B-A834-34D0-F03C-B0B6DE9C3EA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07ACD77-EA86-4723-AA85-A2298D195515}" type="slidenum">
              <a:rPr lang="en-US" smtClean="0"/>
              <a:t>‹#›</a:t>
            </a:fld>
            <a:endParaRPr lang="en-US"/>
          </a:p>
        </p:txBody>
      </p:sp>
    </p:spTree>
    <p:extLst>
      <p:ext uri="{BB962C8B-B14F-4D97-AF65-F5344CB8AC3E}">
        <p14:creationId xmlns:p14="http://schemas.microsoft.com/office/powerpoint/2010/main" val="4162336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49.png"/><Relationship Id="rId7" Type="http://schemas.openxmlformats.org/officeDocument/2006/relationships/diagramQuickStyle" Target="../diagrams/quickStyle1.xml"/><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50.png"/><Relationship Id="rId9" Type="http://schemas.microsoft.com/office/2007/relationships/diagramDrawing" Target="../diagrams/drawing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A1F8AFE-FD99-71E5-BCAB-FF90EE745CAC}"/>
              </a:ext>
            </a:extLst>
          </p:cNvPr>
          <p:cNvSpPr txBox="1"/>
          <p:nvPr/>
        </p:nvSpPr>
        <p:spPr>
          <a:xfrm>
            <a:off x="685800" y="3566160"/>
            <a:ext cx="5394960" cy="369332"/>
          </a:xfrm>
          <a:prstGeom prst="rect">
            <a:avLst/>
          </a:prstGeom>
          <a:noFill/>
        </p:spPr>
        <p:txBody>
          <a:bodyPr wrap="square" rtlCol="0">
            <a:spAutoFit/>
          </a:bodyPr>
          <a:lstStyle/>
          <a:p>
            <a:r>
              <a:rPr lang="en-US" dirty="0"/>
              <a:t>Let’s work together to support a path for Economic Growth! </a:t>
            </a:r>
          </a:p>
        </p:txBody>
      </p:sp>
      <p:sp>
        <p:nvSpPr>
          <p:cNvPr id="3" name="TextBox 2">
            <a:extLst>
              <a:ext uri="{FF2B5EF4-FFF2-40B4-BE49-F238E27FC236}">
                <a16:creationId xmlns:a16="http://schemas.microsoft.com/office/drawing/2014/main" id="{1F9A2E75-ED19-0E8F-1325-45E77E9B22F7}"/>
              </a:ext>
            </a:extLst>
          </p:cNvPr>
          <p:cNvSpPr txBox="1"/>
          <p:nvPr/>
        </p:nvSpPr>
        <p:spPr>
          <a:xfrm>
            <a:off x="685800" y="2286000"/>
            <a:ext cx="5394960" cy="523220"/>
          </a:xfrm>
          <a:prstGeom prst="rect">
            <a:avLst/>
          </a:prstGeom>
          <a:noFill/>
        </p:spPr>
        <p:txBody>
          <a:bodyPr wrap="square" rtlCol="0">
            <a:spAutoFit/>
          </a:bodyPr>
          <a:lstStyle/>
          <a:p>
            <a:r>
              <a:rPr lang="en-US" sz="2800" dirty="0"/>
              <a:t>Opportunity exists here in Island Falls</a:t>
            </a:r>
          </a:p>
        </p:txBody>
      </p:sp>
      <p:pic>
        <p:nvPicPr>
          <p:cNvPr id="7" name="Picture 6">
            <a:extLst>
              <a:ext uri="{FF2B5EF4-FFF2-40B4-BE49-F238E27FC236}">
                <a16:creationId xmlns:a16="http://schemas.microsoft.com/office/drawing/2014/main" id="{94B8A4A7-916C-90B9-D8D1-566FD91EE587}"/>
              </a:ext>
            </a:extLst>
          </p:cNvPr>
          <p:cNvPicPr>
            <a:picLocks noChangeAspect="1"/>
          </p:cNvPicPr>
          <p:nvPr/>
        </p:nvPicPr>
        <p:blipFill>
          <a:blip r:embed="rId2"/>
          <a:stretch>
            <a:fillRect/>
          </a:stretch>
        </p:blipFill>
        <p:spPr>
          <a:xfrm>
            <a:off x="6510995" y="956604"/>
            <a:ext cx="5139397" cy="3854548"/>
          </a:xfrm>
          <a:prstGeom prst="rect">
            <a:avLst/>
          </a:prstGeom>
        </p:spPr>
      </p:pic>
    </p:spTree>
    <p:extLst>
      <p:ext uri="{BB962C8B-B14F-4D97-AF65-F5344CB8AC3E}">
        <p14:creationId xmlns:p14="http://schemas.microsoft.com/office/powerpoint/2010/main" val="9991837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n illustration of a child with glasses and a thoughtful expression, holding a speech bubble in a simple, white background.&#10;&#10;AI-generated content may be incorrect.">
            <a:extLst>
              <a:ext uri="{FF2B5EF4-FFF2-40B4-BE49-F238E27FC236}">
                <a16:creationId xmlns:a16="http://schemas.microsoft.com/office/drawing/2014/main" id="{578B8C78-8D24-0648-954A-6D270A246121}"/>
              </a:ext>
            </a:extLst>
          </p:cNvPr>
          <p:cNvPicPr>
            <a:picLocks noChangeAspect="1"/>
          </p:cNvPicPr>
          <p:nvPr/>
        </p:nvPicPr>
        <p:blipFill>
          <a:blip r:embed="rId2"/>
          <a:stretch>
            <a:fillRect/>
          </a:stretch>
        </p:blipFill>
        <p:spPr>
          <a:xfrm>
            <a:off x="6664465" y="197051"/>
            <a:ext cx="5046887" cy="6463897"/>
          </a:xfrm>
          <a:prstGeom prst="rect">
            <a:avLst/>
          </a:prstGeom>
        </p:spPr>
      </p:pic>
      <p:sp>
        <p:nvSpPr>
          <p:cNvPr id="4" name="TextBox 3">
            <a:extLst>
              <a:ext uri="{FF2B5EF4-FFF2-40B4-BE49-F238E27FC236}">
                <a16:creationId xmlns:a16="http://schemas.microsoft.com/office/drawing/2014/main" id="{62D96566-3F39-FD13-6689-0F471134EDFC}"/>
              </a:ext>
            </a:extLst>
          </p:cNvPr>
          <p:cNvSpPr txBox="1"/>
          <p:nvPr/>
        </p:nvSpPr>
        <p:spPr>
          <a:xfrm>
            <a:off x="8932984" y="640080"/>
            <a:ext cx="2778367" cy="830997"/>
          </a:xfrm>
          <a:prstGeom prst="rect">
            <a:avLst/>
          </a:prstGeom>
          <a:noFill/>
        </p:spPr>
        <p:txBody>
          <a:bodyPr wrap="square" rtlCol="0">
            <a:spAutoFit/>
          </a:bodyPr>
          <a:lstStyle/>
          <a:p>
            <a:r>
              <a:rPr lang="en-US" sz="2400" dirty="0"/>
              <a:t>Will the problem resolve on its own?</a:t>
            </a:r>
          </a:p>
        </p:txBody>
      </p:sp>
      <p:sp>
        <p:nvSpPr>
          <p:cNvPr id="5" name="TextBox 4">
            <a:extLst>
              <a:ext uri="{FF2B5EF4-FFF2-40B4-BE49-F238E27FC236}">
                <a16:creationId xmlns:a16="http://schemas.microsoft.com/office/drawing/2014/main" id="{45308776-40A4-3096-C815-B54CA5C14AA8}"/>
              </a:ext>
            </a:extLst>
          </p:cNvPr>
          <p:cNvSpPr txBox="1"/>
          <p:nvPr/>
        </p:nvSpPr>
        <p:spPr>
          <a:xfrm>
            <a:off x="506437" y="1048043"/>
            <a:ext cx="5859194" cy="2554545"/>
          </a:xfrm>
          <a:prstGeom prst="rect">
            <a:avLst/>
          </a:prstGeom>
          <a:noFill/>
        </p:spPr>
        <p:txBody>
          <a:bodyPr wrap="square" rtlCol="0">
            <a:spAutoFit/>
          </a:bodyPr>
          <a:lstStyle/>
          <a:p>
            <a:r>
              <a:rPr lang="en-US" sz="3200" dirty="0"/>
              <a:t>To understand the challenges, we have to understand the relationship between human behaviors, investments and credit. </a:t>
            </a:r>
          </a:p>
        </p:txBody>
      </p:sp>
    </p:spTree>
    <p:extLst>
      <p:ext uri="{BB962C8B-B14F-4D97-AF65-F5344CB8AC3E}">
        <p14:creationId xmlns:p14="http://schemas.microsoft.com/office/powerpoint/2010/main" val="40558055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C1D31"/>
        </a:solidFill>
        <a:effectLst/>
      </p:bgPr>
    </p:bg>
    <p:spTree>
      <p:nvGrpSpPr>
        <p:cNvPr id="1" name="">
          <a:extLst>
            <a:ext uri="{FF2B5EF4-FFF2-40B4-BE49-F238E27FC236}">
              <a16:creationId xmlns:a16="http://schemas.microsoft.com/office/drawing/2014/main" id="{1F27B26A-1203-0BB8-6E51-7CBBC3516F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BA13551-F9C7-C7BF-0BFC-146153200E9F}"/>
              </a:ext>
            </a:extLst>
          </p:cNvPr>
          <p:cNvSpPr txBox="1"/>
          <p:nvPr/>
        </p:nvSpPr>
        <p:spPr>
          <a:xfrm>
            <a:off x="2670048" y="438912"/>
            <a:ext cx="8961120" cy="5566396"/>
          </a:xfrm>
          <a:prstGeom prst="rect">
            <a:avLst/>
          </a:prstGeom>
          <a:noFill/>
          <a:ln>
            <a:noFill/>
          </a:ln>
        </p:spPr>
        <p:txBody>
          <a:bodyPr wrap="square" tIns="54864" bIns="54864" rtlCol="0" anchor="t">
            <a:spAutoFit/>
          </a:bodyPr>
          <a:lstStyle/>
          <a:p>
            <a:pPr marL="285750" indent="-285750">
              <a:lnSpc>
                <a:spcPct val="102000"/>
              </a:lnSpc>
              <a:spcAft>
                <a:spcPts val="0"/>
              </a:spcAft>
              <a:buFont typeface="Arial" panose="020B0604020202020204" pitchFamily="34" charset="0"/>
              <a:buChar char="•"/>
            </a:pPr>
            <a:endParaRPr lang="en-US" sz="2400" b="1" dirty="0"/>
          </a:p>
          <a:p>
            <a:pPr marL="742950" lvl="1" indent="-285750">
              <a:lnSpc>
                <a:spcPct val="102000"/>
              </a:lnSpc>
              <a:spcAft>
                <a:spcPts val="0"/>
              </a:spcAft>
              <a:buFont typeface="Arial" panose="020B0604020202020204" pitchFamily="34" charset="0"/>
              <a:buChar char="•"/>
            </a:pPr>
            <a:endParaRPr lang="en-US" sz="3200" b="1" dirty="0"/>
          </a:p>
          <a:p>
            <a:pPr marL="1257300" lvl="2" indent="-342900">
              <a:lnSpc>
                <a:spcPct val="102000"/>
              </a:lnSpc>
              <a:spcAft>
                <a:spcPts val="400"/>
              </a:spcAft>
              <a:buFont typeface="+mj-lt"/>
              <a:buAutoNum type="arabicPeriod"/>
            </a:pPr>
            <a:r>
              <a:rPr lang="en-US" b="1" dirty="0">
                <a:solidFill>
                  <a:srgbClr val="D9E1E8"/>
                </a:solidFill>
                <a:latin typeface="Aptos"/>
              </a:rPr>
              <a:t>Economic Profit or Return on Investment-</a:t>
            </a:r>
          </a:p>
          <a:p>
            <a:pPr marL="1257300" lvl="2" indent="-342900">
              <a:lnSpc>
                <a:spcPct val="102000"/>
              </a:lnSpc>
              <a:spcAft>
                <a:spcPts val="400"/>
              </a:spcAft>
              <a:buFont typeface="+mj-lt"/>
              <a:buAutoNum type="arabicPeriod"/>
            </a:pPr>
            <a:endParaRPr lang="en-US" sz="2400" b="1" dirty="0">
              <a:solidFill>
                <a:srgbClr val="D9E1E8"/>
              </a:solidFill>
              <a:latin typeface="Aptos"/>
            </a:endParaRPr>
          </a:p>
          <a:p>
            <a:pPr marL="1257300" lvl="2" indent="-342900">
              <a:lnSpc>
                <a:spcPct val="102000"/>
              </a:lnSpc>
              <a:spcAft>
                <a:spcPts val="400"/>
              </a:spcAft>
              <a:buFont typeface="+mj-lt"/>
              <a:buAutoNum type="arabicPeriod"/>
            </a:pPr>
            <a:endParaRPr lang="en-US" sz="2400" b="1" dirty="0">
              <a:solidFill>
                <a:srgbClr val="D9E1E8"/>
              </a:solidFill>
              <a:latin typeface="Aptos"/>
            </a:endParaRPr>
          </a:p>
          <a:p>
            <a:pPr marL="1257300" lvl="2" indent="-342900">
              <a:lnSpc>
                <a:spcPct val="102000"/>
              </a:lnSpc>
              <a:spcAft>
                <a:spcPts val="400"/>
              </a:spcAft>
              <a:buFont typeface="+mj-lt"/>
              <a:buAutoNum type="arabicPeriod"/>
            </a:pPr>
            <a:endParaRPr lang="en-US" sz="2400" dirty="0"/>
          </a:p>
          <a:p>
            <a:pPr marL="1257300" lvl="2" indent="-342900">
              <a:lnSpc>
                <a:spcPct val="102000"/>
              </a:lnSpc>
              <a:spcAft>
                <a:spcPts val="400"/>
              </a:spcAft>
              <a:buFont typeface="+mj-lt"/>
              <a:buAutoNum type="arabicPeriod"/>
            </a:pPr>
            <a:r>
              <a:rPr lang="en-US" b="1" dirty="0">
                <a:solidFill>
                  <a:srgbClr val="D9E1E8"/>
                </a:solidFill>
                <a:latin typeface="Aptos"/>
              </a:rPr>
              <a:t>Life Experience as Return (LEAR) </a:t>
            </a:r>
            <a:r>
              <a:rPr lang="en-US" dirty="0">
                <a:solidFill>
                  <a:srgbClr val="D9E1E8"/>
                </a:solidFill>
                <a:latin typeface="Aptos"/>
              </a:rPr>
              <a:t>– </a:t>
            </a:r>
            <a:endParaRPr lang="en-US" sz="2400" b="1" dirty="0">
              <a:solidFill>
                <a:srgbClr val="D9E1E8"/>
              </a:solidFill>
              <a:latin typeface="Aptos"/>
            </a:endParaRPr>
          </a:p>
          <a:p>
            <a:pPr marL="1257300" lvl="2" indent="-342900">
              <a:lnSpc>
                <a:spcPct val="102000"/>
              </a:lnSpc>
              <a:spcAft>
                <a:spcPts val="400"/>
              </a:spcAft>
              <a:buFont typeface="+mj-lt"/>
              <a:buAutoNum type="arabicPeriod"/>
            </a:pPr>
            <a:endParaRPr lang="en-US" sz="2400" b="1" dirty="0">
              <a:solidFill>
                <a:srgbClr val="D9E1E8"/>
              </a:solidFill>
              <a:latin typeface="Aptos"/>
            </a:endParaRPr>
          </a:p>
          <a:p>
            <a:pPr marL="1257300" lvl="2" indent="-342900">
              <a:lnSpc>
                <a:spcPct val="102000"/>
              </a:lnSpc>
              <a:spcAft>
                <a:spcPts val="400"/>
              </a:spcAft>
              <a:buFont typeface="+mj-lt"/>
              <a:buAutoNum type="arabicPeriod"/>
            </a:pPr>
            <a:endParaRPr lang="en-US" sz="2400" b="1" dirty="0"/>
          </a:p>
          <a:p>
            <a:pPr marL="1257300" lvl="2" indent="-342900">
              <a:lnSpc>
                <a:spcPct val="102000"/>
              </a:lnSpc>
              <a:spcAft>
                <a:spcPts val="400"/>
              </a:spcAft>
              <a:buFont typeface="+mj-lt"/>
              <a:buAutoNum type="arabicPeriod"/>
            </a:pPr>
            <a:r>
              <a:rPr lang="en-US" b="1" dirty="0">
                <a:solidFill>
                  <a:srgbClr val="D9E1E8"/>
                </a:solidFill>
                <a:latin typeface="Aptos"/>
              </a:rPr>
              <a:t>Philanthropic Motivation </a:t>
            </a:r>
            <a:r>
              <a:rPr lang="en-US" dirty="0">
                <a:solidFill>
                  <a:srgbClr val="D9E1E8"/>
                </a:solidFill>
                <a:latin typeface="Aptos"/>
              </a:rPr>
              <a:t>–</a:t>
            </a:r>
            <a:endParaRPr lang="en-US" sz="2000" b="1" dirty="0"/>
          </a:p>
          <a:p>
            <a:pPr marL="742950" lvl="1" indent="-285750">
              <a:lnSpc>
                <a:spcPct val="102000"/>
              </a:lnSpc>
              <a:spcAft>
                <a:spcPts val="0"/>
              </a:spcAft>
              <a:buFont typeface="Arial" panose="020B0604020202020204" pitchFamily="34" charset="0"/>
              <a:buChar char="•"/>
            </a:pPr>
            <a:endParaRPr lang="en-US" sz="2000" b="1" dirty="0"/>
          </a:p>
          <a:p>
            <a:pPr marL="342900" indent="-342900">
              <a:lnSpc>
                <a:spcPct val="102000"/>
              </a:lnSpc>
              <a:spcAft>
                <a:spcPts val="0"/>
              </a:spcAft>
              <a:buFont typeface="Arial" panose="020B0604020202020204" pitchFamily="34" charset="0"/>
              <a:buChar char="•"/>
            </a:pPr>
            <a:endParaRPr lang="en-US" sz="2400" b="1" dirty="0"/>
          </a:p>
          <a:p>
            <a:pPr marL="285750" indent="-285750">
              <a:lnSpc>
                <a:spcPct val="102000"/>
              </a:lnSpc>
              <a:spcAft>
                <a:spcPts val="0"/>
              </a:spcAft>
              <a:buFont typeface="Arial" panose="020B0604020202020204" pitchFamily="34" charset="0"/>
              <a:buChar char="•"/>
            </a:pPr>
            <a:endParaRPr lang="en-US" sz="2400" b="1" dirty="0"/>
          </a:p>
          <a:p>
            <a:pPr marL="285750" indent="-285750">
              <a:lnSpc>
                <a:spcPct val="102000"/>
              </a:lnSpc>
              <a:spcAft>
                <a:spcPts val="0"/>
              </a:spcAft>
              <a:buFont typeface="Arial" panose="020B0604020202020204" pitchFamily="34" charset="0"/>
              <a:buChar char="•"/>
            </a:pPr>
            <a:endParaRPr lang="en-US" sz="2400" b="1" dirty="0"/>
          </a:p>
        </p:txBody>
      </p:sp>
      <p:pic>
        <p:nvPicPr>
          <p:cNvPr id="3" name="Picture 2">
            <a:extLst>
              <a:ext uri="{FF2B5EF4-FFF2-40B4-BE49-F238E27FC236}">
                <a16:creationId xmlns:a16="http://schemas.microsoft.com/office/drawing/2014/main" id="{C94B1978-1024-55F8-24F8-BDD85089F078}"/>
              </a:ext>
            </a:extLst>
          </p:cNvPr>
          <p:cNvPicPr>
            <a:picLocks noChangeAspect="1"/>
          </p:cNvPicPr>
          <p:nvPr/>
        </p:nvPicPr>
        <p:blipFill>
          <a:blip r:embed="rId2"/>
          <a:stretch>
            <a:fillRect/>
          </a:stretch>
        </p:blipFill>
        <p:spPr>
          <a:xfrm>
            <a:off x="1676870" y="2669246"/>
            <a:ext cx="1874519" cy="985324"/>
          </a:xfrm>
          <a:prstGeom prst="rect">
            <a:avLst/>
          </a:prstGeom>
          <a:ln w="19050">
            <a:solidFill>
              <a:srgbClr val="D6B361"/>
            </a:solidFill>
          </a:ln>
        </p:spPr>
      </p:pic>
      <p:pic>
        <p:nvPicPr>
          <p:cNvPr id="5" name="Picture 4">
            <a:extLst>
              <a:ext uri="{FF2B5EF4-FFF2-40B4-BE49-F238E27FC236}">
                <a16:creationId xmlns:a16="http://schemas.microsoft.com/office/drawing/2014/main" id="{7D52DF5A-3653-9C43-1E9E-97023C45F025}"/>
              </a:ext>
            </a:extLst>
          </p:cNvPr>
          <p:cNvPicPr>
            <a:picLocks noChangeAspect="1"/>
          </p:cNvPicPr>
          <p:nvPr/>
        </p:nvPicPr>
        <p:blipFill>
          <a:blip r:embed="rId3"/>
          <a:stretch>
            <a:fillRect/>
          </a:stretch>
        </p:blipFill>
        <p:spPr>
          <a:xfrm>
            <a:off x="2341787" y="1199270"/>
            <a:ext cx="984691" cy="1225296"/>
          </a:xfrm>
          <a:prstGeom prst="rect">
            <a:avLst/>
          </a:prstGeom>
          <a:ln w="19050">
            <a:solidFill>
              <a:srgbClr val="D6B361"/>
            </a:solidFill>
          </a:ln>
        </p:spPr>
      </p:pic>
      <p:pic>
        <p:nvPicPr>
          <p:cNvPr id="7" name="Picture 6">
            <a:extLst>
              <a:ext uri="{FF2B5EF4-FFF2-40B4-BE49-F238E27FC236}">
                <a16:creationId xmlns:a16="http://schemas.microsoft.com/office/drawing/2014/main" id="{BD82361D-E9C6-8360-AF87-838951258F0E}"/>
              </a:ext>
            </a:extLst>
          </p:cNvPr>
          <p:cNvPicPr>
            <a:picLocks noChangeAspect="1"/>
          </p:cNvPicPr>
          <p:nvPr/>
        </p:nvPicPr>
        <p:blipFill>
          <a:blip r:embed="rId4"/>
          <a:stretch>
            <a:fillRect/>
          </a:stretch>
        </p:blipFill>
        <p:spPr>
          <a:xfrm>
            <a:off x="2201447" y="4259697"/>
            <a:ext cx="1125031" cy="1133856"/>
          </a:xfrm>
          <a:prstGeom prst="rect">
            <a:avLst/>
          </a:prstGeom>
          <a:ln w="19050">
            <a:solidFill>
              <a:srgbClr val="D6B361"/>
            </a:solidFill>
          </a:ln>
        </p:spPr>
      </p:pic>
      <p:sp>
        <p:nvSpPr>
          <p:cNvPr id="4" name="TextBox 3">
            <a:extLst>
              <a:ext uri="{FF2B5EF4-FFF2-40B4-BE49-F238E27FC236}">
                <a16:creationId xmlns:a16="http://schemas.microsoft.com/office/drawing/2014/main" id="{898A6A95-C8F1-9FC9-593C-7AF8E01E70B1}"/>
              </a:ext>
            </a:extLst>
          </p:cNvPr>
          <p:cNvSpPr txBox="1"/>
          <p:nvPr/>
        </p:nvSpPr>
        <p:spPr>
          <a:xfrm>
            <a:off x="727300" y="102260"/>
            <a:ext cx="9521014" cy="521425"/>
          </a:xfrm>
          <a:prstGeom prst="rect">
            <a:avLst/>
          </a:prstGeom>
          <a:noFill/>
        </p:spPr>
        <p:txBody>
          <a:bodyPr wrap="square" rtlCol="0">
            <a:spAutoFit/>
          </a:bodyPr>
          <a:lstStyle/>
          <a:p>
            <a:pPr lvl="1">
              <a:lnSpc>
                <a:spcPct val="102000"/>
              </a:lnSpc>
              <a:spcAft>
                <a:spcPts val="400"/>
              </a:spcAft>
            </a:pPr>
            <a:r>
              <a:rPr lang="en-US" sz="2800" b="1" dirty="0">
                <a:solidFill>
                  <a:srgbClr val="D9E1E8"/>
                </a:solidFill>
              </a:rPr>
              <a:t>Primary drivers for shaping economic decisions </a:t>
            </a:r>
          </a:p>
        </p:txBody>
      </p:sp>
    </p:spTree>
    <p:extLst>
      <p:ext uri="{BB962C8B-B14F-4D97-AF65-F5344CB8AC3E}">
        <p14:creationId xmlns:p14="http://schemas.microsoft.com/office/powerpoint/2010/main" val="2084501216"/>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327D73B4-9F5C-4A64-A179-51B9500CB8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BCE74CCE-F3F8-1445-8CCC-D5ECCB466649}"/>
              </a:ext>
            </a:extLst>
          </p:cNvPr>
          <p:cNvSpPr txBox="1"/>
          <p:nvPr/>
        </p:nvSpPr>
        <p:spPr>
          <a:xfrm>
            <a:off x="5187641" y="626855"/>
            <a:ext cx="4195675" cy="1483299"/>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2000" dirty="0">
                <a:solidFill>
                  <a:schemeClr val="tx1">
                    <a:alpha val="80000"/>
                  </a:schemeClr>
                </a:solidFill>
              </a:rPr>
              <a:t>Many buildings in our downtown are in such disrepair that the cost to develop is greater than the project’s ending value. </a:t>
            </a:r>
          </a:p>
        </p:txBody>
      </p:sp>
      <p:sp>
        <p:nvSpPr>
          <p:cNvPr id="24" name="Freeform: Shape 23">
            <a:extLst>
              <a:ext uri="{FF2B5EF4-FFF2-40B4-BE49-F238E27FC236}">
                <a16:creationId xmlns:a16="http://schemas.microsoft.com/office/drawing/2014/main" id="{D0F14822-B1F1-4730-A131-C3416A790B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550930" y="3942512"/>
            <a:ext cx="3238728" cy="2915488"/>
          </a:xfrm>
          <a:custGeom>
            <a:avLst/>
            <a:gdLst>
              <a:gd name="connsiteX0" fmla="*/ 1619364 w 3238728"/>
              <a:gd name="connsiteY0" fmla="*/ 0 h 2915488"/>
              <a:gd name="connsiteX1" fmla="*/ 3238728 w 3238728"/>
              <a:gd name="connsiteY1" fmla="*/ 1619364 h 2915488"/>
              <a:gd name="connsiteX2" fmla="*/ 2649430 w 3238728"/>
              <a:gd name="connsiteY2" fmla="*/ 2868944 h 2915488"/>
              <a:gd name="connsiteX3" fmla="*/ 2587188 w 3238728"/>
              <a:gd name="connsiteY3" fmla="*/ 2915488 h 2915488"/>
              <a:gd name="connsiteX4" fmla="*/ 651541 w 3238728"/>
              <a:gd name="connsiteY4" fmla="*/ 2915488 h 2915488"/>
              <a:gd name="connsiteX5" fmla="*/ 589298 w 3238728"/>
              <a:gd name="connsiteY5" fmla="*/ 2868944 h 2915488"/>
              <a:gd name="connsiteX6" fmla="*/ 0 w 3238728"/>
              <a:gd name="connsiteY6" fmla="*/ 1619364 h 2915488"/>
              <a:gd name="connsiteX7" fmla="*/ 1619364 w 3238728"/>
              <a:gd name="connsiteY7" fmla="*/ 0 h 2915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238728" h="2915488">
                <a:moveTo>
                  <a:pt x="1619364" y="0"/>
                </a:moveTo>
                <a:cubicBezTo>
                  <a:pt x="2513714" y="0"/>
                  <a:pt x="3238728" y="725014"/>
                  <a:pt x="3238728" y="1619364"/>
                </a:cubicBezTo>
                <a:cubicBezTo>
                  <a:pt x="3238728" y="2122436"/>
                  <a:pt x="3009329" y="2571929"/>
                  <a:pt x="2649430" y="2868944"/>
                </a:cubicBezTo>
                <a:lnTo>
                  <a:pt x="2587188" y="2915488"/>
                </a:lnTo>
                <a:lnTo>
                  <a:pt x="651541" y="2915488"/>
                </a:lnTo>
                <a:lnTo>
                  <a:pt x="589298" y="2868944"/>
                </a:lnTo>
                <a:cubicBezTo>
                  <a:pt x="229399" y="2571929"/>
                  <a:pt x="0" y="2122436"/>
                  <a:pt x="0" y="1619364"/>
                </a:cubicBezTo>
                <a:cubicBezTo>
                  <a:pt x="0" y="725014"/>
                  <a:pt x="725014" y="0"/>
                  <a:pt x="1619364" y="0"/>
                </a:cubicBezTo>
                <a:close/>
              </a:path>
            </a:pathLst>
          </a:cu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63F1D6B-3845-4F68-9803-39000080EC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154502" cy="4167582"/>
          </a:xfrm>
          <a:custGeom>
            <a:avLst/>
            <a:gdLst>
              <a:gd name="connsiteX0" fmla="*/ 1209514 w 4154502"/>
              <a:gd name="connsiteY0" fmla="*/ 0 h 4167582"/>
              <a:gd name="connsiteX1" fmla="*/ 2782034 w 4154502"/>
              <a:gd name="connsiteY1" fmla="*/ 0 h 4167582"/>
              <a:gd name="connsiteX2" fmla="*/ 2836049 w 4154502"/>
              <a:gd name="connsiteY2" fmla="*/ 19770 h 4167582"/>
              <a:gd name="connsiteX3" fmla="*/ 4154502 w 4154502"/>
              <a:gd name="connsiteY3" fmla="*/ 2008854 h 4167582"/>
              <a:gd name="connsiteX4" fmla="*/ 1995774 w 4154502"/>
              <a:gd name="connsiteY4" fmla="*/ 4167582 h 4167582"/>
              <a:gd name="connsiteX5" fmla="*/ 6690 w 4154502"/>
              <a:gd name="connsiteY5" fmla="*/ 2849129 h 4167582"/>
              <a:gd name="connsiteX6" fmla="*/ 0 w 4154502"/>
              <a:gd name="connsiteY6" fmla="*/ 2830852 h 4167582"/>
              <a:gd name="connsiteX7" fmla="*/ 0 w 4154502"/>
              <a:gd name="connsiteY7" fmla="*/ 1186857 h 4167582"/>
              <a:gd name="connsiteX8" fmla="*/ 6690 w 4154502"/>
              <a:gd name="connsiteY8" fmla="*/ 1168580 h 4167582"/>
              <a:gd name="connsiteX9" fmla="*/ 1155500 w 4154502"/>
              <a:gd name="connsiteY9" fmla="*/ 19770 h 41675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154502" h="4167582">
                <a:moveTo>
                  <a:pt x="1209514" y="0"/>
                </a:moveTo>
                <a:lnTo>
                  <a:pt x="2782034" y="0"/>
                </a:lnTo>
                <a:lnTo>
                  <a:pt x="2836049" y="19770"/>
                </a:lnTo>
                <a:cubicBezTo>
                  <a:pt x="3610849" y="347482"/>
                  <a:pt x="4154502" y="1114679"/>
                  <a:pt x="4154502" y="2008854"/>
                </a:cubicBezTo>
                <a:cubicBezTo>
                  <a:pt x="4154502" y="3201087"/>
                  <a:pt x="3188007" y="4167582"/>
                  <a:pt x="1995774" y="4167582"/>
                </a:cubicBezTo>
                <a:cubicBezTo>
                  <a:pt x="1101599" y="4167582"/>
                  <a:pt x="334402" y="3623929"/>
                  <a:pt x="6690" y="2849129"/>
                </a:cubicBezTo>
                <a:lnTo>
                  <a:pt x="0" y="2830852"/>
                </a:lnTo>
                <a:lnTo>
                  <a:pt x="0" y="1186857"/>
                </a:lnTo>
                <a:lnTo>
                  <a:pt x="6690" y="1168580"/>
                </a:lnTo>
                <a:cubicBezTo>
                  <a:pt x="225165" y="652046"/>
                  <a:pt x="638966" y="238245"/>
                  <a:pt x="1155500" y="19770"/>
                </a:cubicBezTo>
                <a:close/>
              </a:path>
            </a:pathLst>
          </a:custGeom>
          <a:gradFill flip="none" rotWithShape="1">
            <a:gsLst>
              <a:gs pos="0">
                <a:schemeClr val="accent1"/>
              </a:gs>
              <a:gs pos="100000">
                <a:schemeClr val="accent2"/>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he image shows a cluttered, partially collapsed attic with wooden beams, scattered paper, and various debris.&#10;&#10;AI-generated content may be incorrect.">
            <a:extLst>
              <a:ext uri="{FF2B5EF4-FFF2-40B4-BE49-F238E27FC236}">
                <a16:creationId xmlns:a16="http://schemas.microsoft.com/office/drawing/2014/main" id="{8D7071DD-C9D6-F367-4185-2D5BF1A1D1BF}"/>
              </a:ext>
            </a:extLst>
          </p:cNvPr>
          <p:cNvPicPr>
            <a:picLocks noChangeAspect="1"/>
          </p:cNvPicPr>
          <p:nvPr/>
        </p:nvPicPr>
        <p:blipFill>
          <a:blip r:embed="rId2"/>
          <a:srcRect t="12674" r="3" b="14932"/>
          <a:stretch>
            <a:fillRect/>
          </a:stretch>
        </p:blipFill>
        <p:spPr>
          <a:xfrm>
            <a:off x="-3" y="10"/>
            <a:ext cx="4317456" cy="4167571"/>
          </a:xfrm>
          <a:custGeom>
            <a:avLst/>
            <a:gdLst/>
            <a:ahLst/>
            <a:cxnLst/>
            <a:rect l="l" t="t" r="r" b="b"/>
            <a:pathLst>
              <a:path w="4317456" h="4167581">
                <a:moveTo>
                  <a:pt x="1372466" y="0"/>
                </a:moveTo>
                <a:lnTo>
                  <a:pt x="2944990" y="0"/>
                </a:lnTo>
                <a:lnTo>
                  <a:pt x="2999002" y="19769"/>
                </a:lnTo>
                <a:cubicBezTo>
                  <a:pt x="3773802" y="347482"/>
                  <a:pt x="4317456" y="1114680"/>
                  <a:pt x="4317456" y="2008853"/>
                </a:cubicBezTo>
                <a:cubicBezTo>
                  <a:pt x="4317456" y="3201085"/>
                  <a:pt x="3350960" y="4167581"/>
                  <a:pt x="2158728" y="4167581"/>
                </a:cubicBezTo>
                <a:cubicBezTo>
                  <a:pt x="966497" y="4167581"/>
                  <a:pt x="0" y="3201085"/>
                  <a:pt x="0" y="2008853"/>
                </a:cubicBezTo>
                <a:cubicBezTo>
                  <a:pt x="0" y="1114680"/>
                  <a:pt x="543654" y="347482"/>
                  <a:pt x="1318454" y="19769"/>
                </a:cubicBezTo>
                <a:close/>
              </a:path>
            </a:pathLst>
          </a:custGeom>
        </p:spPr>
      </p:pic>
      <p:pic>
        <p:nvPicPr>
          <p:cNvPr id="3" name="Picture 2" descr="Sawyer's County Tavern &amp; Eatery.&#10;&#10;AI-generated content may be incorrect.">
            <a:extLst>
              <a:ext uri="{FF2B5EF4-FFF2-40B4-BE49-F238E27FC236}">
                <a16:creationId xmlns:a16="http://schemas.microsoft.com/office/drawing/2014/main" id="{E49DEB11-AF74-BAE2-FF3D-ED9940A26F76}"/>
              </a:ext>
            </a:extLst>
          </p:cNvPr>
          <p:cNvPicPr>
            <a:picLocks noChangeAspect="1"/>
          </p:cNvPicPr>
          <p:nvPr/>
        </p:nvPicPr>
        <p:blipFill>
          <a:blip r:embed="rId3"/>
          <a:srcRect l="8356" r="8326" b="-3"/>
          <a:stretch>
            <a:fillRect/>
          </a:stretch>
        </p:blipFill>
        <p:spPr>
          <a:xfrm>
            <a:off x="2767505" y="3942512"/>
            <a:ext cx="3238727" cy="2915488"/>
          </a:xfrm>
          <a:custGeom>
            <a:avLst/>
            <a:gdLst/>
            <a:ahLst/>
            <a:cxnLst/>
            <a:rect l="l" t="t" r="r" b="b"/>
            <a:pathLst>
              <a:path w="3238727" h="2915488">
                <a:moveTo>
                  <a:pt x="1619364" y="0"/>
                </a:moveTo>
                <a:cubicBezTo>
                  <a:pt x="2513714" y="0"/>
                  <a:pt x="3238727" y="725014"/>
                  <a:pt x="3238727" y="1619364"/>
                </a:cubicBezTo>
                <a:cubicBezTo>
                  <a:pt x="3238727" y="2122436"/>
                  <a:pt x="3009328" y="2571928"/>
                  <a:pt x="2649429" y="2868943"/>
                </a:cubicBezTo>
                <a:lnTo>
                  <a:pt x="2587186" y="2915488"/>
                </a:lnTo>
                <a:lnTo>
                  <a:pt x="651541" y="2915488"/>
                </a:lnTo>
                <a:lnTo>
                  <a:pt x="589298" y="2868943"/>
                </a:lnTo>
                <a:cubicBezTo>
                  <a:pt x="229399" y="2571928"/>
                  <a:pt x="0" y="2122436"/>
                  <a:pt x="0" y="1619364"/>
                </a:cubicBezTo>
                <a:cubicBezTo>
                  <a:pt x="0" y="725014"/>
                  <a:pt x="725014" y="0"/>
                  <a:pt x="1619364" y="0"/>
                </a:cubicBezTo>
                <a:close/>
              </a:path>
            </a:pathLst>
          </a:custGeom>
        </p:spPr>
      </p:pic>
      <p:grpSp>
        <p:nvGrpSpPr>
          <p:cNvPr id="26" name="Group 25">
            <a:extLst>
              <a:ext uri="{FF2B5EF4-FFF2-40B4-BE49-F238E27FC236}">
                <a16:creationId xmlns:a16="http://schemas.microsoft.com/office/drawing/2014/main" id="{C6C6FA52-B664-419A-A212-125E50579D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825" y="1771652"/>
            <a:ext cx="3486643" cy="2754874"/>
            <a:chOff x="1303825" y="1771652"/>
            <a:chExt cx="3486643" cy="2754874"/>
          </a:xfrm>
        </p:grpSpPr>
        <p:sp>
          <p:nvSpPr>
            <p:cNvPr id="27" name="Graphic 11">
              <a:extLst>
                <a:ext uri="{FF2B5EF4-FFF2-40B4-BE49-F238E27FC236}">
                  <a16:creationId xmlns:a16="http://schemas.microsoft.com/office/drawing/2014/main" id="{6CB927A4-E432-4310-9CD5-E89FF50631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618953" y="1771652"/>
              <a:ext cx="171515" cy="171515"/>
            </a:xfrm>
            <a:custGeom>
              <a:avLst/>
              <a:gdLst>
                <a:gd name="connsiteX0" fmla="*/ 159874 w 171515"/>
                <a:gd name="connsiteY0" fmla="*/ 74116 h 171515"/>
                <a:gd name="connsiteX1" fmla="*/ 97399 w 171515"/>
                <a:gd name="connsiteY1" fmla="*/ 74116 h 171515"/>
                <a:gd name="connsiteX2" fmla="*/ 97399 w 171515"/>
                <a:gd name="connsiteY2" fmla="*/ 11641 h 171515"/>
                <a:gd name="connsiteX3" fmla="*/ 85758 w 171515"/>
                <a:gd name="connsiteY3" fmla="*/ 0 h 171515"/>
                <a:gd name="connsiteX4" fmla="*/ 74116 w 171515"/>
                <a:gd name="connsiteY4" fmla="*/ 11641 h 171515"/>
                <a:gd name="connsiteX5" fmla="*/ 74116 w 171515"/>
                <a:gd name="connsiteY5" fmla="*/ 74116 h 171515"/>
                <a:gd name="connsiteX6" fmla="*/ 11641 w 171515"/>
                <a:gd name="connsiteY6" fmla="*/ 74116 h 171515"/>
                <a:gd name="connsiteX7" fmla="*/ 0 w 171515"/>
                <a:gd name="connsiteY7" fmla="*/ 85758 h 171515"/>
                <a:gd name="connsiteX8" fmla="*/ 11641 w 171515"/>
                <a:gd name="connsiteY8" fmla="*/ 97399 h 171515"/>
                <a:gd name="connsiteX9" fmla="*/ 74116 w 171515"/>
                <a:gd name="connsiteY9" fmla="*/ 97399 h 171515"/>
                <a:gd name="connsiteX10" fmla="*/ 74116 w 171515"/>
                <a:gd name="connsiteY10" fmla="*/ 159874 h 171515"/>
                <a:gd name="connsiteX11" fmla="*/ 85758 w 171515"/>
                <a:gd name="connsiteY11" fmla="*/ 171515 h 171515"/>
                <a:gd name="connsiteX12" fmla="*/ 97399 w 171515"/>
                <a:gd name="connsiteY12" fmla="*/ 159874 h 171515"/>
                <a:gd name="connsiteX13" fmla="*/ 97399 w 171515"/>
                <a:gd name="connsiteY13" fmla="*/ 97399 h 171515"/>
                <a:gd name="connsiteX14" fmla="*/ 159874 w 171515"/>
                <a:gd name="connsiteY14" fmla="*/ 97399 h 171515"/>
                <a:gd name="connsiteX15" fmla="*/ 171515 w 171515"/>
                <a:gd name="connsiteY15" fmla="*/ 85758 h 171515"/>
                <a:gd name="connsiteX16" fmla="*/ 159874 w 171515"/>
                <a:gd name="connsiteY16" fmla="*/ 74116 h 1715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71515" h="171515">
                  <a:moveTo>
                    <a:pt x="159874" y="74116"/>
                  </a:moveTo>
                  <a:lnTo>
                    <a:pt x="97399" y="74116"/>
                  </a:lnTo>
                  <a:lnTo>
                    <a:pt x="97399" y="11641"/>
                  </a:lnTo>
                  <a:cubicBezTo>
                    <a:pt x="97399" y="5212"/>
                    <a:pt x="92187" y="0"/>
                    <a:pt x="85758" y="0"/>
                  </a:cubicBezTo>
                  <a:cubicBezTo>
                    <a:pt x="79328" y="0"/>
                    <a:pt x="74116" y="5212"/>
                    <a:pt x="74116" y="11641"/>
                  </a:cubicBezTo>
                  <a:lnTo>
                    <a:pt x="74116" y="74116"/>
                  </a:lnTo>
                  <a:lnTo>
                    <a:pt x="11641" y="74116"/>
                  </a:lnTo>
                  <a:cubicBezTo>
                    <a:pt x="5212" y="74116"/>
                    <a:pt x="0" y="79328"/>
                    <a:pt x="0" y="85758"/>
                  </a:cubicBezTo>
                  <a:cubicBezTo>
                    <a:pt x="0" y="92187"/>
                    <a:pt x="5212" y="97399"/>
                    <a:pt x="11641" y="97399"/>
                  </a:cubicBezTo>
                  <a:lnTo>
                    <a:pt x="74116" y="97399"/>
                  </a:lnTo>
                  <a:lnTo>
                    <a:pt x="74116" y="159874"/>
                  </a:lnTo>
                  <a:cubicBezTo>
                    <a:pt x="74116" y="166303"/>
                    <a:pt x="79328" y="171515"/>
                    <a:pt x="85758" y="171515"/>
                  </a:cubicBezTo>
                  <a:cubicBezTo>
                    <a:pt x="92187" y="171515"/>
                    <a:pt x="97399" y="166303"/>
                    <a:pt x="97399" y="159874"/>
                  </a:cubicBezTo>
                  <a:lnTo>
                    <a:pt x="97399" y="97399"/>
                  </a:lnTo>
                  <a:lnTo>
                    <a:pt x="159874" y="97399"/>
                  </a:lnTo>
                  <a:cubicBezTo>
                    <a:pt x="166303" y="97399"/>
                    <a:pt x="171515" y="92187"/>
                    <a:pt x="171515" y="85758"/>
                  </a:cubicBezTo>
                  <a:cubicBezTo>
                    <a:pt x="171515" y="79328"/>
                    <a:pt x="166303" y="74116"/>
                    <a:pt x="159874" y="74116"/>
                  </a:cubicBezTo>
                  <a:close/>
                </a:path>
              </a:pathLst>
            </a:custGeom>
            <a:solidFill>
              <a:schemeClr val="accent1"/>
            </a:solidFill>
            <a:ln w="776" cap="flat">
              <a:noFill/>
              <a:prstDash val="solid"/>
              <a:miter/>
            </a:ln>
          </p:spPr>
          <p:txBody>
            <a:bodyPr rtlCol="0" anchor="ctr"/>
            <a:lstStyle/>
            <a:p>
              <a:endParaRPr lang="en-US"/>
            </a:p>
          </p:txBody>
        </p:sp>
        <p:sp>
          <p:nvSpPr>
            <p:cNvPr id="28" name="Graphic 10">
              <a:extLst>
                <a:ext uri="{FF2B5EF4-FFF2-40B4-BE49-F238E27FC236}">
                  <a16:creationId xmlns:a16="http://schemas.microsoft.com/office/drawing/2014/main" id="{E3020543-B24B-4EC4-8FFC-8DD88EEA9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404045" y="3208746"/>
              <a:ext cx="112426" cy="112426"/>
            </a:xfrm>
            <a:custGeom>
              <a:avLst/>
              <a:gdLst>
                <a:gd name="connsiteX0" fmla="*/ 112426 w 112426"/>
                <a:gd name="connsiteY0" fmla="*/ 56213 h 112426"/>
                <a:gd name="connsiteX1" fmla="*/ 56213 w 112426"/>
                <a:gd name="connsiteY1" fmla="*/ 112426 h 112426"/>
                <a:gd name="connsiteX2" fmla="*/ 0 w 112426"/>
                <a:gd name="connsiteY2" fmla="*/ 56213 h 112426"/>
                <a:gd name="connsiteX3" fmla="*/ 56213 w 112426"/>
                <a:gd name="connsiteY3" fmla="*/ 0 h 112426"/>
                <a:gd name="connsiteX4" fmla="*/ 112426 w 112426"/>
                <a:gd name="connsiteY4" fmla="*/ 56213 h 11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2426" h="112426">
                  <a:moveTo>
                    <a:pt x="112426" y="56213"/>
                  </a:moveTo>
                  <a:cubicBezTo>
                    <a:pt x="112426" y="87259"/>
                    <a:pt x="87259" y="112426"/>
                    <a:pt x="56213" y="112426"/>
                  </a:cubicBezTo>
                  <a:cubicBezTo>
                    <a:pt x="25167" y="112426"/>
                    <a:pt x="0" y="87259"/>
                    <a:pt x="0" y="56213"/>
                  </a:cubicBezTo>
                  <a:cubicBezTo>
                    <a:pt x="0" y="25167"/>
                    <a:pt x="25167" y="0"/>
                    <a:pt x="56213" y="0"/>
                  </a:cubicBezTo>
                  <a:cubicBezTo>
                    <a:pt x="87259" y="0"/>
                    <a:pt x="112426" y="25167"/>
                    <a:pt x="112426" y="56213"/>
                  </a:cubicBezTo>
                  <a:close/>
                </a:path>
              </a:pathLst>
            </a:custGeom>
            <a:solidFill>
              <a:schemeClr val="accent1"/>
            </a:solidFill>
            <a:ln w="516" cap="flat">
              <a:noFill/>
              <a:prstDash val="solid"/>
              <a:miter/>
            </a:ln>
          </p:spPr>
          <p:txBody>
            <a:bodyPr rtlCol="0" anchor="ctr"/>
            <a:lstStyle/>
            <a:p>
              <a:endParaRPr lang="en-US"/>
            </a:p>
          </p:txBody>
        </p:sp>
        <p:sp>
          <p:nvSpPr>
            <p:cNvPr id="29" name="Graphic 12">
              <a:extLst>
                <a:ext uri="{FF2B5EF4-FFF2-40B4-BE49-F238E27FC236}">
                  <a16:creationId xmlns:a16="http://schemas.microsoft.com/office/drawing/2014/main" id="{1453BF6C-B012-48B7-B4E8-6D7AC7C27D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825" y="4368981"/>
              <a:ext cx="157545" cy="157545"/>
            </a:xfrm>
            <a:custGeom>
              <a:avLst/>
              <a:gdLst>
                <a:gd name="connsiteX0" fmla="*/ 78773 w 157545"/>
                <a:gd name="connsiteY0" fmla="*/ 23283 h 157545"/>
                <a:gd name="connsiteX1" fmla="*/ 134262 w 157545"/>
                <a:gd name="connsiteY1" fmla="*/ 78773 h 157545"/>
                <a:gd name="connsiteX2" fmla="*/ 78773 w 157545"/>
                <a:gd name="connsiteY2" fmla="*/ 134262 h 157545"/>
                <a:gd name="connsiteX3" fmla="*/ 23283 w 157545"/>
                <a:gd name="connsiteY3" fmla="*/ 78773 h 157545"/>
                <a:gd name="connsiteX4" fmla="*/ 78773 w 157545"/>
                <a:gd name="connsiteY4" fmla="*/ 23283 h 157545"/>
                <a:gd name="connsiteX5" fmla="*/ 78773 w 157545"/>
                <a:gd name="connsiteY5" fmla="*/ 0 h 157545"/>
                <a:gd name="connsiteX6" fmla="*/ 0 w 157545"/>
                <a:gd name="connsiteY6" fmla="*/ 78773 h 157545"/>
                <a:gd name="connsiteX7" fmla="*/ 78773 w 157545"/>
                <a:gd name="connsiteY7" fmla="*/ 157545 h 157545"/>
                <a:gd name="connsiteX8" fmla="*/ 157545 w 157545"/>
                <a:gd name="connsiteY8" fmla="*/ 78773 h 157545"/>
                <a:gd name="connsiteX9" fmla="*/ 78773 w 157545"/>
                <a:gd name="connsiteY9" fmla="*/ 0 h 157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7545" h="157545">
                  <a:moveTo>
                    <a:pt x="78773" y="23283"/>
                  </a:moveTo>
                  <a:cubicBezTo>
                    <a:pt x="109419" y="23283"/>
                    <a:pt x="134262" y="48126"/>
                    <a:pt x="134262" y="78773"/>
                  </a:cubicBezTo>
                  <a:cubicBezTo>
                    <a:pt x="134262" y="109419"/>
                    <a:pt x="109419" y="134262"/>
                    <a:pt x="78773" y="134262"/>
                  </a:cubicBezTo>
                  <a:cubicBezTo>
                    <a:pt x="48126" y="134262"/>
                    <a:pt x="23283" y="109419"/>
                    <a:pt x="23283" y="78773"/>
                  </a:cubicBezTo>
                  <a:cubicBezTo>
                    <a:pt x="23312" y="48139"/>
                    <a:pt x="48139" y="23312"/>
                    <a:pt x="78773" y="23283"/>
                  </a:cubicBezTo>
                  <a:moveTo>
                    <a:pt x="78773" y="0"/>
                  </a:moveTo>
                  <a:cubicBezTo>
                    <a:pt x="35268" y="0"/>
                    <a:pt x="0" y="35268"/>
                    <a:pt x="0" y="78773"/>
                  </a:cubicBezTo>
                  <a:cubicBezTo>
                    <a:pt x="0" y="122277"/>
                    <a:pt x="35268" y="157545"/>
                    <a:pt x="78773" y="157545"/>
                  </a:cubicBezTo>
                  <a:cubicBezTo>
                    <a:pt x="122277" y="157545"/>
                    <a:pt x="157545" y="122277"/>
                    <a:pt x="157545" y="78773"/>
                  </a:cubicBezTo>
                  <a:cubicBezTo>
                    <a:pt x="157545" y="35268"/>
                    <a:pt x="122277" y="0"/>
                    <a:pt x="78773" y="0"/>
                  </a:cubicBezTo>
                  <a:close/>
                </a:path>
              </a:pathLst>
            </a:custGeom>
            <a:solidFill>
              <a:schemeClr val="accent1"/>
            </a:solidFill>
            <a:ln w="751" cap="flat">
              <a:noFill/>
              <a:prstDash val="solid"/>
              <a:miter/>
            </a:ln>
          </p:spPr>
          <p:txBody>
            <a:bodyPr rtlCol="0" anchor="ctr"/>
            <a:lstStyle/>
            <a:p>
              <a:endParaRPr lang="en-US"/>
            </a:p>
          </p:txBody>
        </p:sp>
      </p:grpSp>
      <p:cxnSp>
        <p:nvCxnSpPr>
          <p:cNvPr id="22" name="Straight Connector 21">
            <a:extLst>
              <a:ext uri="{FF2B5EF4-FFF2-40B4-BE49-F238E27FC236}">
                <a16:creationId xmlns:a16="http://schemas.microsoft.com/office/drawing/2014/main" id="{C49DA8F6-BCC1-4447-B54C-57856834B9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586162" y="3613893"/>
            <a:ext cx="0" cy="3238728"/>
          </a:xfrm>
          <a:prstGeom prst="line">
            <a:avLst/>
          </a:prstGeom>
          <a:ln w="25400" cap="sq">
            <a:gradFill flip="none" rotWithShape="1">
              <a:gsLst>
                <a:gs pos="0">
                  <a:schemeClr val="accent1"/>
                </a:gs>
                <a:gs pos="100000">
                  <a:schemeClr val="accent2"/>
                </a:gs>
              </a:gsLst>
              <a:lin ang="16200000" scaled="1"/>
              <a:tileRect/>
            </a:gradFill>
            <a:beve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86A5658E-8809-A599-AE4C-7712F490BBE1}"/>
              </a:ext>
            </a:extLst>
          </p:cNvPr>
          <p:cNvSpPr txBox="1"/>
          <p:nvPr/>
        </p:nvSpPr>
        <p:spPr>
          <a:xfrm>
            <a:off x="5547518" y="3755255"/>
            <a:ext cx="6231987" cy="1384995"/>
          </a:xfrm>
          <a:prstGeom prst="rect">
            <a:avLst/>
          </a:prstGeom>
          <a:noFill/>
        </p:spPr>
        <p:txBody>
          <a:bodyPr wrap="square" rtlCol="0">
            <a:spAutoFit/>
          </a:bodyPr>
          <a:lstStyle/>
          <a:p>
            <a:pPr marL="285750" indent="-285750">
              <a:buFont typeface="Arial" panose="020B0604020202020204" pitchFamily="34" charset="0"/>
              <a:buChar char="•"/>
            </a:pPr>
            <a:r>
              <a:rPr lang="en-US" sz="2800" dirty="0"/>
              <a:t>There are two sides to this equation </a:t>
            </a:r>
          </a:p>
          <a:p>
            <a:pPr marL="971550" lvl="1" indent="-514350">
              <a:buFont typeface="+mj-lt"/>
              <a:buAutoNum type="arabicPeriod"/>
            </a:pPr>
            <a:r>
              <a:rPr lang="en-US" sz="2800" dirty="0"/>
              <a:t>Cost to Produce  </a:t>
            </a:r>
          </a:p>
          <a:p>
            <a:pPr marL="971550" lvl="1" indent="-514350">
              <a:buFont typeface="+mj-lt"/>
              <a:buAutoNum type="arabicPeriod"/>
            </a:pPr>
            <a:r>
              <a:rPr lang="en-US" sz="2800" dirty="0"/>
              <a:t>Ending Value (the collateral)</a:t>
            </a:r>
          </a:p>
        </p:txBody>
      </p:sp>
    </p:spTree>
    <p:extLst>
      <p:ext uri="{BB962C8B-B14F-4D97-AF65-F5344CB8AC3E}">
        <p14:creationId xmlns:p14="http://schemas.microsoft.com/office/powerpoint/2010/main" val="10839169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782291-9AAD-7F3B-A3E1-A1F75BCB35D6}"/>
              </a:ext>
            </a:extLst>
          </p:cNvPr>
          <p:cNvSpPr txBox="1"/>
          <p:nvPr/>
        </p:nvSpPr>
        <p:spPr>
          <a:xfrm>
            <a:off x="1019908" y="689318"/>
            <a:ext cx="8623495" cy="2739211"/>
          </a:xfrm>
          <a:prstGeom prst="rect">
            <a:avLst/>
          </a:prstGeom>
          <a:noFill/>
        </p:spPr>
        <p:txBody>
          <a:bodyPr wrap="square" rtlCol="0">
            <a:spAutoFit/>
          </a:bodyPr>
          <a:lstStyle/>
          <a:p>
            <a:r>
              <a:rPr lang="en-US" sz="3600"/>
              <a:t>Cost to Produce</a:t>
            </a:r>
          </a:p>
          <a:p>
            <a:endParaRPr lang="en-US" sz="3600"/>
          </a:p>
          <a:p>
            <a:pPr marL="800100" lvl="1" indent="-342900">
              <a:buFont typeface="Arial" panose="020B0604020202020204" pitchFamily="34" charset="0"/>
              <a:buChar char="•"/>
            </a:pPr>
            <a:r>
              <a:rPr lang="en-US" sz="2000"/>
              <a:t>The cost to produce is made up of wages and supplies. Business owners and investors have very limited influence. While at times, wages may appear more competitive to alternative locations within the State, this cost is increased in Island Falls as time and resources are spent on supply delivery. </a:t>
            </a:r>
            <a:endParaRPr lang="en-US" sz="3200" dirty="0"/>
          </a:p>
        </p:txBody>
      </p:sp>
      <p:sp>
        <p:nvSpPr>
          <p:cNvPr id="4" name="TextBox 3">
            <a:extLst>
              <a:ext uri="{FF2B5EF4-FFF2-40B4-BE49-F238E27FC236}">
                <a16:creationId xmlns:a16="http://schemas.microsoft.com/office/drawing/2014/main" id="{18D77EDF-8342-747F-AB8B-4DE1BB725854}"/>
              </a:ext>
            </a:extLst>
          </p:cNvPr>
          <p:cNvSpPr txBox="1"/>
          <p:nvPr/>
        </p:nvSpPr>
        <p:spPr>
          <a:xfrm>
            <a:off x="1019908" y="3882683"/>
            <a:ext cx="8820443" cy="1261884"/>
          </a:xfrm>
          <a:prstGeom prst="rect">
            <a:avLst/>
          </a:prstGeom>
          <a:noFill/>
        </p:spPr>
        <p:txBody>
          <a:bodyPr wrap="square" rtlCol="0">
            <a:spAutoFit/>
          </a:bodyPr>
          <a:lstStyle/>
          <a:p>
            <a:r>
              <a:rPr lang="en-US" sz="3600"/>
              <a:t>Ending Value (Collateral) </a:t>
            </a:r>
          </a:p>
          <a:p>
            <a:pPr marL="1028700" lvl="1" indent="-571500">
              <a:buFont typeface="Arial" panose="020B0604020202020204" pitchFamily="34" charset="0"/>
              <a:buChar char="•"/>
            </a:pPr>
            <a:r>
              <a:rPr lang="en-US" sz="2000"/>
              <a:t>Ending Value carries with it the most likely possibility for us to impact change.  </a:t>
            </a:r>
            <a:endParaRPr lang="en-US" sz="2000" dirty="0"/>
          </a:p>
        </p:txBody>
      </p:sp>
    </p:spTree>
    <p:extLst>
      <p:ext uri="{BB962C8B-B14F-4D97-AF65-F5344CB8AC3E}">
        <p14:creationId xmlns:p14="http://schemas.microsoft.com/office/powerpoint/2010/main" val="14228197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83097FD-B1D4-C750-A029-FC1A6D880D6B}"/>
              </a:ext>
            </a:extLst>
          </p:cNvPr>
          <p:cNvSpPr txBox="1"/>
          <p:nvPr/>
        </p:nvSpPr>
        <p:spPr>
          <a:xfrm>
            <a:off x="661181" y="1289953"/>
            <a:ext cx="10592973" cy="3970318"/>
          </a:xfrm>
          <a:prstGeom prst="rect">
            <a:avLst/>
          </a:prstGeom>
          <a:noFill/>
        </p:spPr>
        <p:txBody>
          <a:bodyPr wrap="square" rtlCol="0">
            <a:spAutoFit/>
          </a:bodyPr>
          <a:lstStyle/>
          <a:p>
            <a:r>
              <a:rPr lang="en-US" sz="3600" dirty="0"/>
              <a:t>Project Ending Values – A Challenge to Overcome</a:t>
            </a:r>
          </a:p>
          <a:p>
            <a:endParaRPr lang="en-US" sz="3600" dirty="0"/>
          </a:p>
          <a:p>
            <a:pPr marL="1028700" lvl="1" indent="-571500">
              <a:buFont typeface="Arial" panose="020B0604020202020204" pitchFamily="34" charset="0"/>
              <a:buChar char="•"/>
            </a:pPr>
            <a:r>
              <a:rPr lang="en-US" sz="2000" dirty="0"/>
              <a:t>Appraisals and tax assessment are used for the purpose of determining property values.  </a:t>
            </a:r>
          </a:p>
          <a:p>
            <a:pPr marL="1485900" lvl="2" indent="-571500">
              <a:buFont typeface="Arial" panose="020B0604020202020204" pitchFamily="34" charset="0"/>
              <a:buChar char="•"/>
            </a:pPr>
            <a:r>
              <a:rPr lang="en-US" sz="2000" dirty="0"/>
              <a:t>Suppressed comparables suppress credit and investment, and lead to lower Parcel Contributions.</a:t>
            </a:r>
          </a:p>
          <a:p>
            <a:pPr marL="1028700" lvl="1" indent="-571500">
              <a:buFont typeface="Arial" panose="020B0604020202020204" pitchFamily="34" charset="0"/>
              <a:buChar char="•"/>
            </a:pPr>
            <a:endParaRPr lang="en-US" sz="2000" dirty="0"/>
          </a:p>
          <a:p>
            <a:pPr marL="1028700" lvl="1" indent="-571500">
              <a:buFont typeface="Arial" panose="020B0604020202020204" pitchFamily="34" charset="0"/>
              <a:buChar char="•"/>
            </a:pPr>
            <a:r>
              <a:rPr lang="en-US" sz="2000" dirty="0"/>
              <a:t>In our Downtown, we face the challenge of declining property values. </a:t>
            </a:r>
          </a:p>
          <a:p>
            <a:pPr marL="1485900" lvl="2" indent="-571500">
              <a:buFont typeface="Arial" panose="020B0604020202020204" pitchFamily="34" charset="0"/>
              <a:buChar char="•"/>
            </a:pPr>
            <a:r>
              <a:rPr lang="en-US" sz="2000" dirty="0"/>
              <a:t>Economic Weight on the remaining properties (increased tax burden)</a:t>
            </a:r>
          </a:p>
          <a:p>
            <a:pPr marL="1485900" lvl="2" indent="-571500">
              <a:buFont typeface="Arial" panose="020B0604020202020204" pitchFamily="34" charset="0"/>
              <a:buChar char="•"/>
            </a:pPr>
            <a:r>
              <a:rPr lang="en-US" sz="2000" dirty="0"/>
              <a:t>Affordability decreases - continuing the downward pressure on the health of the economy. </a:t>
            </a:r>
          </a:p>
        </p:txBody>
      </p:sp>
    </p:spTree>
    <p:extLst>
      <p:ext uri="{BB962C8B-B14F-4D97-AF65-F5344CB8AC3E}">
        <p14:creationId xmlns:p14="http://schemas.microsoft.com/office/powerpoint/2010/main" val="35625265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32BC26D8-82FB-445E-AA49-62A77D7C1E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637FA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B44330D-EA18-4254-AA95-EB4994853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e image describes the types of contributions that a parcel of land can generate, including both direct financial benefits such as taxes and indirect non-financial benefits like community services.&#10;&#10;AI-generated content may be incorrect.">
            <a:extLst>
              <a:ext uri="{FF2B5EF4-FFF2-40B4-BE49-F238E27FC236}">
                <a16:creationId xmlns:a16="http://schemas.microsoft.com/office/drawing/2014/main" id="{2E34E6B9-A435-FE1E-4278-0EE4A0E00579}"/>
              </a:ext>
            </a:extLst>
          </p:cNvPr>
          <p:cNvPicPr>
            <a:picLocks noChangeAspect="1"/>
          </p:cNvPicPr>
          <p:nvPr/>
        </p:nvPicPr>
        <p:blipFill>
          <a:blip r:embed="rId2"/>
          <a:stretch>
            <a:fillRect/>
          </a:stretch>
        </p:blipFill>
        <p:spPr>
          <a:xfrm>
            <a:off x="643467" y="1536446"/>
            <a:ext cx="10905066" cy="3707723"/>
          </a:xfrm>
          <a:prstGeom prst="rect">
            <a:avLst/>
          </a:prstGeom>
        </p:spPr>
      </p:pic>
      <p:sp>
        <p:nvSpPr>
          <p:cNvPr id="4" name="TextBox 3">
            <a:extLst>
              <a:ext uri="{FF2B5EF4-FFF2-40B4-BE49-F238E27FC236}">
                <a16:creationId xmlns:a16="http://schemas.microsoft.com/office/drawing/2014/main" id="{01E8A1C3-341C-C74F-A698-11295DE56567}"/>
              </a:ext>
            </a:extLst>
          </p:cNvPr>
          <p:cNvSpPr txBox="1"/>
          <p:nvPr/>
        </p:nvSpPr>
        <p:spPr>
          <a:xfrm>
            <a:off x="787791" y="900332"/>
            <a:ext cx="10016197" cy="523220"/>
          </a:xfrm>
          <a:prstGeom prst="rect">
            <a:avLst/>
          </a:prstGeom>
          <a:noFill/>
        </p:spPr>
        <p:txBody>
          <a:bodyPr wrap="square" rtlCol="0">
            <a:spAutoFit/>
          </a:bodyPr>
          <a:lstStyle/>
          <a:p>
            <a:r>
              <a:rPr lang="en-US" sz="2800" dirty="0"/>
              <a:t>Town Parcels = Resources For Our Community</a:t>
            </a:r>
          </a:p>
        </p:txBody>
      </p:sp>
    </p:spTree>
    <p:extLst>
      <p:ext uri="{BB962C8B-B14F-4D97-AF65-F5344CB8AC3E}">
        <p14:creationId xmlns:p14="http://schemas.microsoft.com/office/powerpoint/2010/main" val="3718043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8266DED-B6A9-BE7D-EC04-41963C3BBDE8}"/>
              </a:ext>
            </a:extLst>
          </p:cNvPr>
          <p:cNvSpPr txBox="1"/>
          <p:nvPr/>
        </p:nvSpPr>
        <p:spPr>
          <a:xfrm>
            <a:off x="309489" y="386862"/>
            <a:ext cx="10811022" cy="707886"/>
          </a:xfrm>
          <a:prstGeom prst="rect">
            <a:avLst/>
          </a:prstGeom>
          <a:noFill/>
        </p:spPr>
        <p:txBody>
          <a:bodyPr wrap="square" rtlCol="0">
            <a:spAutoFit/>
          </a:bodyPr>
          <a:lstStyle/>
          <a:p>
            <a:r>
              <a:rPr lang="en-US" sz="4000" dirty="0"/>
              <a:t>Town Identity? </a:t>
            </a:r>
          </a:p>
        </p:txBody>
      </p:sp>
      <p:pic>
        <p:nvPicPr>
          <p:cNvPr id="5" name="Picture 4" descr="Bread &amp; Butter&#10;&#10;AI-generated content may be incorrect.">
            <a:extLst>
              <a:ext uri="{FF2B5EF4-FFF2-40B4-BE49-F238E27FC236}">
                <a16:creationId xmlns:a16="http://schemas.microsoft.com/office/drawing/2014/main" id="{CE6561BC-B987-A279-3038-EAC3075BBC0D}"/>
              </a:ext>
            </a:extLst>
          </p:cNvPr>
          <p:cNvPicPr>
            <a:picLocks noChangeAspect="1"/>
          </p:cNvPicPr>
          <p:nvPr/>
        </p:nvPicPr>
        <p:blipFill>
          <a:blip r:embed="rId2"/>
          <a:stretch>
            <a:fillRect/>
          </a:stretch>
        </p:blipFill>
        <p:spPr>
          <a:xfrm>
            <a:off x="8130678" y="1220073"/>
            <a:ext cx="2190766" cy="1562111"/>
          </a:xfrm>
          <a:prstGeom prst="rect">
            <a:avLst/>
          </a:prstGeom>
        </p:spPr>
      </p:pic>
      <p:pic>
        <p:nvPicPr>
          <p:cNvPr id="7" name="Picture 6" descr="The image depicts a charming street lined with a mix of historical buildings and modern architecture, with a few parked cars and people walking along a bustling sidewalk.&#10;&#10;AI-generated content may be incorrect.">
            <a:extLst>
              <a:ext uri="{FF2B5EF4-FFF2-40B4-BE49-F238E27FC236}">
                <a16:creationId xmlns:a16="http://schemas.microsoft.com/office/drawing/2014/main" id="{D1701DEE-E0A0-5065-FCDD-86B1C8DACA80}"/>
              </a:ext>
            </a:extLst>
          </p:cNvPr>
          <p:cNvPicPr>
            <a:picLocks noChangeAspect="1"/>
          </p:cNvPicPr>
          <p:nvPr/>
        </p:nvPicPr>
        <p:blipFill>
          <a:blip r:embed="rId3"/>
          <a:stretch>
            <a:fillRect/>
          </a:stretch>
        </p:blipFill>
        <p:spPr>
          <a:xfrm>
            <a:off x="8290845" y="4218692"/>
            <a:ext cx="2095515" cy="1419235"/>
          </a:xfrm>
          <a:prstGeom prst="rect">
            <a:avLst/>
          </a:prstGeom>
        </p:spPr>
      </p:pic>
      <p:pic>
        <p:nvPicPr>
          <p:cNvPr id="9" name="Picture 8" descr="The image depicts a picturesque, historical brick building with intricate architectural details, a street with pedestrians, and a clear blue sky with a few clouds.&#10;&#10;AI-generated content may be incorrect.">
            <a:extLst>
              <a:ext uri="{FF2B5EF4-FFF2-40B4-BE49-F238E27FC236}">
                <a16:creationId xmlns:a16="http://schemas.microsoft.com/office/drawing/2014/main" id="{9461B4D6-7FBF-6C77-F75E-17805E7D6580}"/>
              </a:ext>
            </a:extLst>
          </p:cNvPr>
          <p:cNvPicPr>
            <a:picLocks noChangeAspect="1"/>
          </p:cNvPicPr>
          <p:nvPr/>
        </p:nvPicPr>
        <p:blipFill>
          <a:blip r:embed="rId4"/>
          <a:stretch>
            <a:fillRect/>
          </a:stretch>
        </p:blipFill>
        <p:spPr>
          <a:xfrm>
            <a:off x="1266524" y="3961954"/>
            <a:ext cx="2076465" cy="1733563"/>
          </a:xfrm>
          <a:prstGeom prst="rect">
            <a:avLst/>
          </a:prstGeom>
        </p:spPr>
      </p:pic>
      <p:pic>
        <p:nvPicPr>
          <p:cNvPr id="11" name="Picture 10" descr="The image depicts a red brick building with multiple windows, a greenery-filled sidewalk, and a pub signage.&#10;&#10;AI-generated content may be incorrect.">
            <a:extLst>
              <a:ext uri="{FF2B5EF4-FFF2-40B4-BE49-F238E27FC236}">
                <a16:creationId xmlns:a16="http://schemas.microsoft.com/office/drawing/2014/main" id="{92A828F1-D387-AB25-D6CC-8AF74FBCB51D}"/>
              </a:ext>
            </a:extLst>
          </p:cNvPr>
          <p:cNvPicPr>
            <a:picLocks noChangeAspect="1"/>
          </p:cNvPicPr>
          <p:nvPr/>
        </p:nvPicPr>
        <p:blipFill>
          <a:blip r:embed="rId5"/>
          <a:stretch>
            <a:fillRect/>
          </a:stretch>
        </p:blipFill>
        <p:spPr>
          <a:xfrm>
            <a:off x="4876278" y="1220073"/>
            <a:ext cx="2200291" cy="1562111"/>
          </a:xfrm>
          <a:prstGeom prst="rect">
            <a:avLst/>
          </a:prstGeom>
        </p:spPr>
      </p:pic>
      <p:pic>
        <p:nvPicPr>
          <p:cNvPr id="13" name="Picture 12" descr="The image depicts a quaint, two-story brick house with a white front door, surrounded by vibrant autumn foliage and a row of trees, with people walking on a nearby sidewalk under a partly cloudy sky.&#10;&#10;AI-generated content may be incorrect.">
            <a:extLst>
              <a:ext uri="{FF2B5EF4-FFF2-40B4-BE49-F238E27FC236}">
                <a16:creationId xmlns:a16="http://schemas.microsoft.com/office/drawing/2014/main" id="{17D5FCA6-E51F-C498-3E0F-F83E88A18E49}"/>
              </a:ext>
            </a:extLst>
          </p:cNvPr>
          <p:cNvPicPr>
            <a:picLocks noChangeAspect="1"/>
          </p:cNvPicPr>
          <p:nvPr/>
        </p:nvPicPr>
        <p:blipFill>
          <a:blip r:embed="rId6"/>
          <a:stretch>
            <a:fillRect/>
          </a:stretch>
        </p:blipFill>
        <p:spPr>
          <a:xfrm>
            <a:off x="1383167" y="1342260"/>
            <a:ext cx="2143141" cy="1314460"/>
          </a:xfrm>
          <a:prstGeom prst="rect">
            <a:avLst/>
          </a:prstGeom>
        </p:spPr>
      </p:pic>
      <p:pic>
        <p:nvPicPr>
          <p:cNvPr id="15" name="Picture 14" descr="The image shows an old, weathered, two-story house with a sloping roof, peeling paint, and a partially boarded-up door, surrounded by a snowy, snow-covered landscape.&#10;&#10;AI-generated content may be incorrect.">
            <a:extLst>
              <a:ext uri="{FF2B5EF4-FFF2-40B4-BE49-F238E27FC236}">
                <a16:creationId xmlns:a16="http://schemas.microsoft.com/office/drawing/2014/main" id="{10E5460E-CB47-CF34-8712-54504BE7A932}"/>
              </a:ext>
            </a:extLst>
          </p:cNvPr>
          <p:cNvPicPr>
            <a:picLocks noChangeAspect="1"/>
          </p:cNvPicPr>
          <p:nvPr/>
        </p:nvPicPr>
        <p:blipFill>
          <a:blip r:embed="rId7"/>
          <a:stretch>
            <a:fillRect/>
          </a:stretch>
        </p:blipFill>
        <p:spPr>
          <a:xfrm>
            <a:off x="4938190" y="4266316"/>
            <a:ext cx="2076465" cy="1323985"/>
          </a:xfrm>
          <a:prstGeom prst="rect">
            <a:avLst/>
          </a:prstGeom>
        </p:spPr>
      </p:pic>
    </p:spTree>
    <p:extLst>
      <p:ext uri="{BB962C8B-B14F-4D97-AF65-F5344CB8AC3E}">
        <p14:creationId xmlns:p14="http://schemas.microsoft.com/office/powerpoint/2010/main" val="18439631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48C21777-E901-F44C-8786-D83EF5EE8DC2}"/>
              </a:ext>
            </a:extLst>
          </p:cNvPr>
          <p:cNvSpPr txBox="1"/>
          <p:nvPr/>
        </p:nvSpPr>
        <p:spPr>
          <a:xfrm>
            <a:off x="583809" y="724486"/>
            <a:ext cx="10635176" cy="2369880"/>
          </a:xfrm>
          <a:prstGeom prst="rect">
            <a:avLst/>
          </a:prstGeom>
          <a:noFill/>
        </p:spPr>
        <p:txBody>
          <a:bodyPr wrap="square" rtlCol="0">
            <a:spAutoFit/>
          </a:bodyPr>
          <a:lstStyle/>
          <a:p>
            <a:r>
              <a:rPr lang="en-US" sz="3600" dirty="0"/>
              <a:t>The Power of Unfair Advantage</a:t>
            </a:r>
          </a:p>
          <a:p>
            <a:pPr marL="571500" indent="-571500">
              <a:buFont typeface="Arial" panose="020B0604020202020204" pitchFamily="34" charset="0"/>
              <a:buChar char="•"/>
            </a:pPr>
            <a:r>
              <a:rPr lang="en-US" sz="2400" dirty="0"/>
              <a:t>Certain Properties demand more influence on the neighborhood than others!</a:t>
            </a:r>
          </a:p>
          <a:p>
            <a:pPr marL="1485900" lvl="2" indent="-571500">
              <a:buFont typeface="Arial" panose="020B0604020202020204" pitchFamily="34" charset="0"/>
              <a:buChar char="•"/>
            </a:pPr>
            <a:r>
              <a:rPr lang="en-US" sz="2800" dirty="0"/>
              <a:t>Anchor Properties</a:t>
            </a:r>
          </a:p>
          <a:p>
            <a:pPr marL="1485900" lvl="2" indent="-571500">
              <a:buFont typeface="Arial" panose="020B0604020202020204" pitchFamily="34" charset="0"/>
              <a:buChar char="•"/>
            </a:pPr>
            <a:r>
              <a:rPr lang="en-US" sz="2800" dirty="0"/>
              <a:t>Critical Lots</a:t>
            </a:r>
            <a:r>
              <a:rPr lang="en-US" sz="3600" dirty="0"/>
              <a:t>		</a:t>
            </a:r>
          </a:p>
        </p:txBody>
      </p:sp>
      <p:pic>
        <p:nvPicPr>
          <p:cNvPr id="4" name="Picture 3" descr="The image depicts a dilapidated, weathered two-story house with peeling, rusting siding, boarded windows, and an overgrown, abandoned yard.&#10;&#10;AI-generated content may be incorrect.">
            <a:extLst>
              <a:ext uri="{FF2B5EF4-FFF2-40B4-BE49-F238E27FC236}">
                <a16:creationId xmlns:a16="http://schemas.microsoft.com/office/drawing/2014/main" id="{8BEAA096-7883-BE81-1329-BDC6B91AFC04}"/>
              </a:ext>
            </a:extLst>
          </p:cNvPr>
          <p:cNvPicPr>
            <a:picLocks noChangeAspect="1"/>
          </p:cNvPicPr>
          <p:nvPr/>
        </p:nvPicPr>
        <p:blipFill>
          <a:blip r:embed="rId2"/>
          <a:stretch>
            <a:fillRect/>
          </a:stretch>
        </p:blipFill>
        <p:spPr>
          <a:xfrm>
            <a:off x="583809" y="4066582"/>
            <a:ext cx="2600344" cy="1847864"/>
          </a:xfrm>
          <a:prstGeom prst="rect">
            <a:avLst/>
          </a:prstGeom>
        </p:spPr>
      </p:pic>
      <p:pic>
        <p:nvPicPr>
          <p:cNvPr id="6" name="Picture 5" descr="The image depicts a charming, snow-covered two-story house with a bright pink exterior, adorned with festive decorations and a welcoming red door.&#10;&#10;AI-generated content may be incorrect.">
            <a:extLst>
              <a:ext uri="{FF2B5EF4-FFF2-40B4-BE49-F238E27FC236}">
                <a16:creationId xmlns:a16="http://schemas.microsoft.com/office/drawing/2014/main" id="{2DE09080-83F5-99FA-A818-B638270257F6}"/>
              </a:ext>
            </a:extLst>
          </p:cNvPr>
          <p:cNvPicPr>
            <a:picLocks noChangeAspect="1"/>
          </p:cNvPicPr>
          <p:nvPr/>
        </p:nvPicPr>
        <p:blipFill>
          <a:blip r:embed="rId3"/>
          <a:stretch>
            <a:fillRect/>
          </a:stretch>
        </p:blipFill>
        <p:spPr>
          <a:xfrm>
            <a:off x="5986363" y="3740391"/>
            <a:ext cx="1801360" cy="2174055"/>
          </a:xfrm>
          <a:prstGeom prst="rect">
            <a:avLst/>
          </a:prstGeom>
        </p:spPr>
      </p:pic>
      <p:pic>
        <p:nvPicPr>
          <p:cNvPr id="8" name="Picture 7" descr="The image depicts a charming, stone-clad, two-story house with a large, multi-pane wooden front door, a stone chimney, and a picturesque, sloping roof under a partly cloudy sky.&#10;&#10;AI-generated content may be incorrect.">
            <a:extLst>
              <a:ext uri="{FF2B5EF4-FFF2-40B4-BE49-F238E27FC236}">
                <a16:creationId xmlns:a16="http://schemas.microsoft.com/office/drawing/2014/main" id="{8EC266D6-5435-68CC-4F3A-44AA0E48685F}"/>
              </a:ext>
            </a:extLst>
          </p:cNvPr>
          <p:cNvPicPr>
            <a:picLocks noChangeAspect="1"/>
          </p:cNvPicPr>
          <p:nvPr/>
        </p:nvPicPr>
        <p:blipFill>
          <a:blip r:embed="rId4"/>
          <a:stretch>
            <a:fillRect/>
          </a:stretch>
        </p:blipFill>
        <p:spPr>
          <a:xfrm>
            <a:off x="3461300" y="4247559"/>
            <a:ext cx="2247916" cy="1666887"/>
          </a:xfrm>
          <a:prstGeom prst="rect">
            <a:avLst/>
          </a:prstGeom>
        </p:spPr>
      </p:pic>
      <p:pic>
        <p:nvPicPr>
          <p:cNvPr id="10" name="Picture 9" descr="The image shows a large, cluttered driveway with various types of trash, including plastic bottles, cans, and cardboard boxes, with a house, a flag, and trees in the background.&#10;&#10;AI-generated content may be incorrect.">
            <a:extLst>
              <a:ext uri="{FF2B5EF4-FFF2-40B4-BE49-F238E27FC236}">
                <a16:creationId xmlns:a16="http://schemas.microsoft.com/office/drawing/2014/main" id="{038DC79B-8FFD-A660-A948-8D44B53B3BC7}"/>
              </a:ext>
            </a:extLst>
          </p:cNvPr>
          <p:cNvPicPr>
            <a:picLocks noChangeAspect="1"/>
          </p:cNvPicPr>
          <p:nvPr/>
        </p:nvPicPr>
        <p:blipFill>
          <a:blip r:embed="rId5"/>
          <a:stretch>
            <a:fillRect/>
          </a:stretch>
        </p:blipFill>
        <p:spPr>
          <a:xfrm>
            <a:off x="8418289" y="1955409"/>
            <a:ext cx="2935613" cy="3959037"/>
          </a:xfrm>
          <a:prstGeom prst="rect">
            <a:avLst/>
          </a:prstGeom>
        </p:spPr>
      </p:pic>
    </p:spTree>
    <p:extLst>
      <p:ext uri="{BB962C8B-B14F-4D97-AF65-F5344CB8AC3E}">
        <p14:creationId xmlns:p14="http://schemas.microsoft.com/office/powerpoint/2010/main" val="38510516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The image depicts a rural landscape with a clear blue sky, a small town, and a few buildings, including a large structure and a few houses.&#10;&#10;AI-generated content may be incorrect.">
            <a:extLst>
              <a:ext uri="{FF2B5EF4-FFF2-40B4-BE49-F238E27FC236}">
                <a16:creationId xmlns:a16="http://schemas.microsoft.com/office/drawing/2014/main" id="{A2BA39BD-305B-65CB-1C38-21CB1271EF93}"/>
              </a:ext>
            </a:extLst>
          </p:cNvPr>
          <p:cNvPicPr>
            <a:picLocks noChangeAspect="1"/>
          </p:cNvPicPr>
          <p:nvPr/>
        </p:nvPicPr>
        <p:blipFill>
          <a:blip r:embed="rId2"/>
          <a:srcRect t="25014"/>
          <a:stretch>
            <a:fillRect/>
          </a:stretch>
        </p:blipFill>
        <p:spPr>
          <a:xfrm>
            <a:off x="3031586" y="1669273"/>
            <a:ext cx="8963465" cy="5041015"/>
          </a:xfrm>
          <a:prstGeom prst="rect">
            <a:avLst/>
          </a:prstGeom>
        </p:spPr>
      </p:pic>
      <p:pic>
        <p:nvPicPr>
          <p:cNvPr id="5" name="Picture 4" descr="The image describes a property with specific attributes that greatly affect the market value of nearby properties and the economic well-being of the surrounding community.&#10;&#10;AI-generated content may be incorrect.">
            <a:extLst>
              <a:ext uri="{FF2B5EF4-FFF2-40B4-BE49-F238E27FC236}">
                <a16:creationId xmlns:a16="http://schemas.microsoft.com/office/drawing/2014/main" id="{FA786E62-887E-8C79-AAD5-75BCF0AFBC91}"/>
              </a:ext>
            </a:extLst>
          </p:cNvPr>
          <p:cNvPicPr>
            <a:picLocks noChangeAspect="1"/>
          </p:cNvPicPr>
          <p:nvPr/>
        </p:nvPicPr>
        <p:blipFill>
          <a:blip r:embed="rId3"/>
          <a:stretch>
            <a:fillRect/>
          </a:stretch>
        </p:blipFill>
        <p:spPr>
          <a:xfrm>
            <a:off x="0" y="0"/>
            <a:ext cx="11260952" cy="2801162"/>
          </a:xfrm>
          <a:prstGeom prst="rect">
            <a:avLst/>
          </a:prstGeom>
        </p:spPr>
      </p:pic>
      <p:pic>
        <p:nvPicPr>
          <p:cNvPr id="7" name="Picture 6" descr="The image shows a partially dismantled, rusty, and overgrown machinery in a clearing, under a blue sky.&#10;&#10;AI-generated content may be incorrect.">
            <a:extLst>
              <a:ext uri="{FF2B5EF4-FFF2-40B4-BE49-F238E27FC236}">
                <a16:creationId xmlns:a16="http://schemas.microsoft.com/office/drawing/2014/main" id="{8BCC5617-DD06-57F3-23CE-E12865A7C820}"/>
              </a:ext>
            </a:extLst>
          </p:cNvPr>
          <p:cNvPicPr>
            <a:picLocks noChangeAspect="1"/>
          </p:cNvPicPr>
          <p:nvPr/>
        </p:nvPicPr>
        <p:blipFill>
          <a:blip r:embed="rId4"/>
          <a:stretch>
            <a:fillRect/>
          </a:stretch>
        </p:blipFill>
        <p:spPr>
          <a:xfrm>
            <a:off x="196949" y="2651759"/>
            <a:ext cx="4445391" cy="3334043"/>
          </a:xfrm>
          <a:prstGeom prst="rect">
            <a:avLst/>
          </a:prstGeom>
        </p:spPr>
      </p:pic>
    </p:spTree>
    <p:extLst>
      <p:ext uri="{BB962C8B-B14F-4D97-AF65-F5344CB8AC3E}">
        <p14:creationId xmlns:p14="http://schemas.microsoft.com/office/powerpoint/2010/main" val="1916243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he image describes a concept where specific parcels of land, known as Critical Lots, evoke stronger emotional responses and memories, influencing the perception of nearby properties.&#10;&#10;AI-generated content may be incorrect.">
            <a:extLst>
              <a:ext uri="{FF2B5EF4-FFF2-40B4-BE49-F238E27FC236}">
                <a16:creationId xmlns:a16="http://schemas.microsoft.com/office/drawing/2014/main" id="{868025D5-1E38-08A6-331D-AF6C9FC377D5}"/>
              </a:ext>
            </a:extLst>
          </p:cNvPr>
          <p:cNvPicPr>
            <a:picLocks noChangeAspect="1"/>
          </p:cNvPicPr>
          <p:nvPr/>
        </p:nvPicPr>
        <p:blipFill>
          <a:blip r:embed="rId2"/>
          <a:stretch>
            <a:fillRect/>
          </a:stretch>
        </p:blipFill>
        <p:spPr>
          <a:xfrm>
            <a:off x="113901" y="14278"/>
            <a:ext cx="9776888" cy="3414722"/>
          </a:xfrm>
          <a:prstGeom prst="rect">
            <a:avLst/>
          </a:prstGeom>
        </p:spPr>
      </p:pic>
      <p:pic>
        <p:nvPicPr>
          <p:cNvPr id="9" name="Picture 8" descr="Sawyer's County Tavern &amp; Eatery.&#10;&#10;AI-generated content may be incorrect.">
            <a:extLst>
              <a:ext uri="{FF2B5EF4-FFF2-40B4-BE49-F238E27FC236}">
                <a16:creationId xmlns:a16="http://schemas.microsoft.com/office/drawing/2014/main" id="{BF4C21FA-C5FE-2289-1EE7-D3AABD1E2E4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9758" y="3552092"/>
            <a:ext cx="3514857" cy="2636143"/>
          </a:xfrm>
          <a:prstGeom prst="rect">
            <a:avLst/>
          </a:prstGeom>
        </p:spPr>
      </p:pic>
      <p:pic>
        <p:nvPicPr>
          <p:cNvPr id="11" name="Picture 10" descr="The image shows a dilapidated, weathered service station with a blue roof, surrounded by a rural, forested landscape under a clear blue sky.&#10;&#10;AI-generated content may be incorrect.">
            <a:extLst>
              <a:ext uri="{FF2B5EF4-FFF2-40B4-BE49-F238E27FC236}">
                <a16:creationId xmlns:a16="http://schemas.microsoft.com/office/drawing/2014/main" id="{04A15525-455F-6822-3119-3E7EBD6811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353239" y="3550543"/>
            <a:ext cx="3545058" cy="2658793"/>
          </a:xfrm>
          <a:prstGeom prst="rect">
            <a:avLst/>
          </a:prstGeom>
        </p:spPr>
      </p:pic>
      <p:pic>
        <p:nvPicPr>
          <p:cNvPr id="13" name="Picture 12" descr="The image depicts a rural, expansive lake surrounded by a forested landscape with a small, rustic barn and a road leading to the water's edge.&#10;&#10;AI-generated content may be incorrect.">
            <a:extLst>
              <a:ext uri="{FF2B5EF4-FFF2-40B4-BE49-F238E27FC236}">
                <a16:creationId xmlns:a16="http://schemas.microsoft.com/office/drawing/2014/main" id="{EB127F1C-98F6-AB5D-AED8-A20BA09C12A1}"/>
              </a:ext>
            </a:extLst>
          </p:cNvPr>
          <p:cNvPicPr>
            <a:picLocks noChangeAspect="1"/>
          </p:cNvPicPr>
          <p:nvPr/>
        </p:nvPicPr>
        <p:blipFill>
          <a:blip r:embed="rId5"/>
          <a:stretch>
            <a:fillRect/>
          </a:stretch>
        </p:blipFill>
        <p:spPr>
          <a:xfrm>
            <a:off x="454855" y="3550543"/>
            <a:ext cx="3516923" cy="2637692"/>
          </a:xfrm>
          <a:prstGeom prst="rect">
            <a:avLst/>
          </a:prstGeom>
        </p:spPr>
      </p:pic>
      <p:sp>
        <p:nvSpPr>
          <p:cNvPr id="14" name="TextBox 13">
            <a:extLst>
              <a:ext uri="{FF2B5EF4-FFF2-40B4-BE49-F238E27FC236}">
                <a16:creationId xmlns:a16="http://schemas.microsoft.com/office/drawing/2014/main" id="{E55E866D-BCC4-DCE6-EC82-FC50A9F96F52}"/>
              </a:ext>
            </a:extLst>
          </p:cNvPr>
          <p:cNvSpPr txBox="1"/>
          <p:nvPr/>
        </p:nvSpPr>
        <p:spPr>
          <a:xfrm>
            <a:off x="454855" y="6464105"/>
            <a:ext cx="10517945" cy="369332"/>
          </a:xfrm>
          <a:prstGeom prst="rect">
            <a:avLst/>
          </a:prstGeom>
          <a:noFill/>
        </p:spPr>
        <p:txBody>
          <a:bodyPr wrap="square" rtlCol="0">
            <a:spAutoFit/>
          </a:bodyPr>
          <a:lstStyle/>
          <a:p>
            <a:r>
              <a:rPr lang="en-US" dirty="0"/>
              <a:t>*</a:t>
            </a:r>
            <a:r>
              <a:rPr lang="en-US" sz="1600" dirty="0"/>
              <a:t>There are many critical lots that present an image to the minds of the passersby. Are we projecting opportunity? </a:t>
            </a:r>
            <a:endParaRPr lang="en-US" dirty="0"/>
          </a:p>
        </p:txBody>
      </p:sp>
    </p:spTree>
    <p:extLst>
      <p:ext uri="{BB962C8B-B14F-4D97-AF65-F5344CB8AC3E}">
        <p14:creationId xmlns:p14="http://schemas.microsoft.com/office/powerpoint/2010/main" val="14332762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4BC99CB9-DDAD-44A2-8A1C-E3AF4E72DF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4053CBF-3932-45FF-8285-EE5146085F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gradFill flip="none" rotWithShape="1">
            <a:gsLst>
              <a:gs pos="16000">
                <a:schemeClr val="accent6">
                  <a:alpha val="20000"/>
                </a:schemeClr>
              </a:gs>
              <a:gs pos="85000">
                <a:schemeClr val="accent1">
                  <a:alpha val="40000"/>
                </a:schemeClr>
              </a:gs>
            </a:gsLst>
            <a:lin ang="120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1" name="Group 20">
            <a:extLst>
              <a:ext uri="{FF2B5EF4-FFF2-40B4-BE49-F238E27FC236}">
                <a16:creationId xmlns:a16="http://schemas.microsoft.com/office/drawing/2014/main" id="{2E751C04-BEA6-446B-A678-9C74819EBD4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0" y="-8167"/>
            <a:ext cx="4834070" cy="2488150"/>
            <a:chOff x="6867015" y="-1"/>
            <a:chExt cx="5324985" cy="3251912"/>
          </a:xfrm>
          <a:solidFill>
            <a:schemeClr val="bg1">
              <a:alpha val="30000"/>
            </a:schemeClr>
          </a:solidFill>
        </p:grpSpPr>
        <p:sp>
          <p:nvSpPr>
            <p:cNvPr id="36" name="Freeform: Shape 35">
              <a:extLst>
                <a:ext uri="{FF2B5EF4-FFF2-40B4-BE49-F238E27FC236}">
                  <a16:creationId xmlns:a16="http://schemas.microsoft.com/office/drawing/2014/main" id="{2625A013-D9BE-43C4-AF21-6F2B003EFB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F7875715-EC2E-457F-851D-F6C817685F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F7E41CC6-0C83-40EE-80BB-79394D9E9B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Freeform: Shape 38">
              <a:extLst>
                <a:ext uri="{FF2B5EF4-FFF2-40B4-BE49-F238E27FC236}">
                  <a16:creationId xmlns:a16="http://schemas.microsoft.com/office/drawing/2014/main" id="{00603498-5DFE-4D26-BFB5-C9269C9BDB0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TextBox 2">
            <a:extLst>
              <a:ext uri="{FF2B5EF4-FFF2-40B4-BE49-F238E27FC236}">
                <a16:creationId xmlns:a16="http://schemas.microsoft.com/office/drawing/2014/main" id="{0A6C861B-8AFF-5DC8-BD3D-256AABAC7E75}"/>
              </a:ext>
            </a:extLst>
          </p:cNvPr>
          <p:cNvSpPr txBox="1"/>
          <p:nvPr/>
        </p:nvSpPr>
        <p:spPr>
          <a:xfrm>
            <a:off x="2824370" y="2268162"/>
            <a:ext cx="8471987" cy="4445800"/>
          </a:xfrm>
          <a:prstGeom prst="rect">
            <a:avLst/>
          </a:prstGeom>
        </p:spPr>
        <p:txBody>
          <a:bodyPr vert="horz" lIns="91440" tIns="45720" rIns="91440" bIns="45720" rtlCol="0" anchor="t">
            <a:normAutofit/>
          </a:bodyPr>
          <a:lstStyle/>
          <a:p>
            <a:pPr indent="-228600">
              <a:lnSpc>
                <a:spcPct val="90000"/>
              </a:lnSpc>
              <a:spcAft>
                <a:spcPts val="600"/>
              </a:spcAft>
              <a:buFont typeface="Arial" panose="020B0604020202020204" pitchFamily="34" charset="0"/>
              <a:buChar char="•"/>
            </a:pPr>
            <a:r>
              <a:rPr lang="en-US" sz="3100" dirty="0">
                <a:solidFill>
                  <a:schemeClr val="tx2"/>
                </a:solidFill>
              </a:rPr>
              <a:t>Definitions </a:t>
            </a:r>
          </a:p>
          <a:p>
            <a:pPr indent="-228600">
              <a:lnSpc>
                <a:spcPct val="90000"/>
              </a:lnSpc>
              <a:spcAft>
                <a:spcPts val="600"/>
              </a:spcAft>
              <a:buFont typeface="Arial" panose="020B0604020202020204" pitchFamily="34" charset="0"/>
              <a:buChar char="•"/>
            </a:pPr>
            <a:endParaRPr lang="en-US" sz="3100" dirty="0">
              <a:solidFill>
                <a:schemeClr val="tx2"/>
              </a:solidFill>
            </a:endParaRPr>
          </a:p>
          <a:p>
            <a:pPr marL="914400" lvl="1" indent="-228600">
              <a:lnSpc>
                <a:spcPct val="90000"/>
              </a:lnSpc>
              <a:spcAft>
                <a:spcPts val="600"/>
              </a:spcAft>
              <a:buFont typeface="Arial" panose="020B0604020202020204" pitchFamily="34" charset="0"/>
              <a:buChar char="•"/>
            </a:pPr>
            <a:r>
              <a:rPr lang="en-US" sz="3100" dirty="0">
                <a:solidFill>
                  <a:schemeClr val="tx2"/>
                </a:solidFill>
              </a:rPr>
              <a:t>Economy: The sum of all transactions</a:t>
            </a:r>
          </a:p>
          <a:p>
            <a:pPr marL="914400" lvl="1" indent="-228600">
              <a:lnSpc>
                <a:spcPct val="90000"/>
              </a:lnSpc>
              <a:spcAft>
                <a:spcPts val="600"/>
              </a:spcAft>
              <a:buFont typeface="Arial" panose="020B0604020202020204" pitchFamily="34" charset="0"/>
              <a:buChar char="•"/>
            </a:pPr>
            <a:endParaRPr lang="en-US" sz="3100" dirty="0">
              <a:solidFill>
                <a:schemeClr val="tx2"/>
              </a:solidFill>
            </a:endParaRPr>
          </a:p>
          <a:p>
            <a:pPr marL="914400" lvl="1" indent="-228600">
              <a:lnSpc>
                <a:spcPct val="90000"/>
              </a:lnSpc>
              <a:spcAft>
                <a:spcPts val="600"/>
              </a:spcAft>
              <a:buFont typeface="Arial" panose="020B0604020202020204" pitchFamily="34" charset="0"/>
              <a:buChar char="•"/>
            </a:pPr>
            <a:r>
              <a:rPr lang="en-US" sz="3100" dirty="0">
                <a:solidFill>
                  <a:schemeClr val="tx2"/>
                </a:solidFill>
              </a:rPr>
              <a:t>Economic Growth: Activities that increase the production of goods and service. </a:t>
            </a:r>
          </a:p>
          <a:p>
            <a:pPr marL="685800" lvl="1">
              <a:lnSpc>
                <a:spcPct val="90000"/>
              </a:lnSpc>
              <a:spcAft>
                <a:spcPts val="600"/>
              </a:spcAft>
            </a:pPr>
            <a:endParaRPr lang="en-US" sz="3100" dirty="0">
              <a:solidFill>
                <a:schemeClr val="tx2"/>
              </a:solidFill>
            </a:endParaRPr>
          </a:p>
          <a:p>
            <a:pPr marL="914400" lvl="1" indent="-228600">
              <a:lnSpc>
                <a:spcPct val="90000"/>
              </a:lnSpc>
              <a:spcAft>
                <a:spcPts val="600"/>
              </a:spcAft>
              <a:buFont typeface="Arial" panose="020B0604020202020204" pitchFamily="34" charset="0"/>
              <a:buChar char="•"/>
            </a:pPr>
            <a:endParaRPr lang="en-US" sz="2000" dirty="0">
              <a:solidFill>
                <a:schemeClr val="tx2"/>
              </a:solidFill>
            </a:endParaRPr>
          </a:p>
          <a:p>
            <a:pPr marL="914400" lvl="1" indent="-228600">
              <a:lnSpc>
                <a:spcPct val="90000"/>
              </a:lnSpc>
              <a:spcAft>
                <a:spcPts val="600"/>
              </a:spcAft>
              <a:buFont typeface="Arial" panose="020B0604020202020204" pitchFamily="34" charset="0"/>
              <a:buChar char="•"/>
            </a:pPr>
            <a:endParaRPr lang="en-US" sz="2000" dirty="0">
              <a:solidFill>
                <a:schemeClr val="tx2"/>
              </a:solidFill>
            </a:endParaRPr>
          </a:p>
        </p:txBody>
      </p:sp>
      <p:grpSp>
        <p:nvGrpSpPr>
          <p:cNvPr id="40" name="Group 39">
            <a:extLst>
              <a:ext uri="{FF2B5EF4-FFF2-40B4-BE49-F238E27FC236}">
                <a16:creationId xmlns:a16="http://schemas.microsoft.com/office/drawing/2014/main" id="{B63ACBA3-DEFD-4C6D-BBA0-64468FA99C2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41" name="Freeform: Shape 40">
              <a:extLst>
                <a:ext uri="{FF2B5EF4-FFF2-40B4-BE49-F238E27FC236}">
                  <a16:creationId xmlns:a16="http://schemas.microsoft.com/office/drawing/2014/main" id="{62F7819D-2B89-4D80-A1C3-8B318116BA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B7065990-2350-41B3-858B-20EF8744F2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58DA7EC7-CAA0-4665-AA29-BFBA806ECAB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44" name="Freeform: Shape 43">
              <a:extLst>
                <a:ext uri="{FF2B5EF4-FFF2-40B4-BE49-F238E27FC236}">
                  <a16:creationId xmlns:a16="http://schemas.microsoft.com/office/drawing/2014/main" id="{B1132A14-489F-4CED-B626-2A1711C987C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a:extLst>
              <a:ext uri="{FF2B5EF4-FFF2-40B4-BE49-F238E27FC236}">
                <a16:creationId xmlns:a16="http://schemas.microsoft.com/office/drawing/2014/main" id="{4A1D0A21-EC83-5E0A-E7D2-FBD141DBD4C3}"/>
              </a:ext>
            </a:extLst>
          </p:cNvPr>
          <p:cNvSpPr txBox="1"/>
          <p:nvPr/>
        </p:nvSpPr>
        <p:spPr>
          <a:xfrm>
            <a:off x="4719145" y="446690"/>
            <a:ext cx="7257393" cy="646331"/>
          </a:xfrm>
          <a:prstGeom prst="rect">
            <a:avLst/>
          </a:prstGeom>
          <a:noFill/>
        </p:spPr>
        <p:txBody>
          <a:bodyPr wrap="square" rtlCol="0">
            <a:spAutoFit/>
          </a:bodyPr>
          <a:lstStyle/>
          <a:p>
            <a:r>
              <a:rPr lang="en-US" sz="3600" dirty="0"/>
              <a:t>What is Economic Development?</a:t>
            </a:r>
          </a:p>
        </p:txBody>
      </p:sp>
    </p:spTree>
    <p:extLst>
      <p:ext uri="{BB962C8B-B14F-4D97-AF65-F5344CB8AC3E}">
        <p14:creationId xmlns:p14="http://schemas.microsoft.com/office/powerpoint/2010/main" val="11357207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a:extLst>
            <a:ext uri="{FF2B5EF4-FFF2-40B4-BE49-F238E27FC236}">
              <a16:creationId xmlns:a16="http://schemas.microsoft.com/office/drawing/2014/main" id="{A0AF0453-C014-CC72-934F-D7C0DDF2275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D64F955-0BA3-44EF-7A88-7D6A14C0EA4D}"/>
              </a:ext>
            </a:extLst>
          </p:cNvPr>
          <p:cNvPicPr>
            <a:picLocks noChangeAspect="1"/>
          </p:cNvPicPr>
          <p:nvPr/>
        </p:nvPicPr>
        <p:blipFill>
          <a:blip r:embed="rId3"/>
          <a:srcRect t="800" b="3120"/>
          <a:stretch>
            <a:fillRect/>
          </a:stretch>
        </p:blipFill>
        <p:spPr>
          <a:xfrm>
            <a:off x="8720993" y="512064"/>
            <a:ext cx="2053020" cy="2852928"/>
          </a:xfrm>
          <a:prstGeom prst="rect">
            <a:avLst/>
          </a:prstGeom>
          <a:ln w="19050">
            <a:solidFill>
              <a:srgbClr val="D6B361"/>
            </a:solidFill>
          </a:ln>
        </p:spPr>
      </p:pic>
      <p:pic>
        <p:nvPicPr>
          <p:cNvPr id="6" name="Picture 5">
            <a:extLst>
              <a:ext uri="{FF2B5EF4-FFF2-40B4-BE49-F238E27FC236}">
                <a16:creationId xmlns:a16="http://schemas.microsoft.com/office/drawing/2014/main" id="{752A45C8-6175-78D2-7FD7-B9097B0AF741}"/>
              </a:ext>
            </a:extLst>
          </p:cNvPr>
          <p:cNvPicPr>
            <a:picLocks noChangeAspect="1"/>
          </p:cNvPicPr>
          <p:nvPr/>
        </p:nvPicPr>
        <p:blipFill>
          <a:blip r:embed="rId4"/>
          <a:stretch>
            <a:fillRect/>
          </a:stretch>
        </p:blipFill>
        <p:spPr>
          <a:xfrm>
            <a:off x="8487273" y="4005072"/>
            <a:ext cx="965981" cy="1024128"/>
          </a:xfrm>
          <a:prstGeom prst="rect">
            <a:avLst/>
          </a:prstGeom>
          <a:ln w="19050">
            <a:solidFill>
              <a:srgbClr val="D6B361"/>
            </a:solidFill>
          </a:ln>
        </p:spPr>
      </p:pic>
      <p:pic>
        <p:nvPicPr>
          <p:cNvPr id="7" name="Picture 6">
            <a:extLst>
              <a:ext uri="{FF2B5EF4-FFF2-40B4-BE49-F238E27FC236}">
                <a16:creationId xmlns:a16="http://schemas.microsoft.com/office/drawing/2014/main" id="{D19DEC90-18B8-3E1C-0E9B-BC1487F4C139}"/>
              </a:ext>
            </a:extLst>
          </p:cNvPr>
          <p:cNvPicPr>
            <a:picLocks noChangeAspect="1"/>
          </p:cNvPicPr>
          <p:nvPr/>
        </p:nvPicPr>
        <p:blipFill>
          <a:blip r:embed="rId5"/>
          <a:stretch>
            <a:fillRect/>
          </a:stretch>
        </p:blipFill>
        <p:spPr>
          <a:xfrm>
            <a:off x="9981837" y="4005072"/>
            <a:ext cx="964388" cy="1024128"/>
          </a:xfrm>
          <a:prstGeom prst="rect">
            <a:avLst/>
          </a:prstGeom>
          <a:ln w="19050">
            <a:solidFill>
              <a:srgbClr val="D6B361"/>
            </a:solidFill>
          </a:ln>
        </p:spPr>
      </p:pic>
      <p:sp>
        <p:nvSpPr>
          <p:cNvPr id="2" name="TextBox 1">
            <a:extLst>
              <a:ext uri="{FF2B5EF4-FFF2-40B4-BE49-F238E27FC236}">
                <a16:creationId xmlns:a16="http://schemas.microsoft.com/office/drawing/2014/main" id="{2E3B5C95-6E0A-4374-63A2-60E89857BA63}"/>
              </a:ext>
            </a:extLst>
          </p:cNvPr>
          <p:cNvSpPr txBox="1"/>
          <p:nvPr/>
        </p:nvSpPr>
        <p:spPr>
          <a:xfrm>
            <a:off x="672432" y="260557"/>
            <a:ext cx="7097151" cy="830997"/>
          </a:xfrm>
          <a:prstGeom prst="rect">
            <a:avLst/>
          </a:prstGeom>
          <a:noFill/>
        </p:spPr>
        <p:txBody>
          <a:bodyPr wrap="square" rtlCol="0">
            <a:spAutoFit/>
          </a:bodyPr>
          <a:lstStyle/>
          <a:p>
            <a:r>
              <a:rPr lang="en-US" sz="2400" dirty="0"/>
              <a:t>“Credit is the most important part of the economy, and probably the least understood” – Ray Dalio </a:t>
            </a:r>
            <a:endParaRPr lang="en-US" dirty="0"/>
          </a:p>
        </p:txBody>
      </p:sp>
      <p:sp>
        <p:nvSpPr>
          <p:cNvPr id="8" name="TextBox 7">
            <a:extLst>
              <a:ext uri="{FF2B5EF4-FFF2-40B4-BE49-F238E27FC236}">
                <a16:creationId xmlns:a16="http://schemas.microsoft.com/office/drawing/2014/main" id="{FA3A5CCC-D835-C7DB-A446-C576B623FC78}"/>
              </a:ext>
            </a:extLst>
          </p:cNvPr>
          <p:cNvSpPr txBox="1"/>
          <p:nvPr/>
        </p:nvSpPr>
        <p:spPr>
          <a:xfrm>
            <a:off x="851095" y="6281225"/>
            <a:ext cx="10381957" cy="307777"/>
          </a:xfrm>
          <a:prstGeom prst="rect">
            <a:avLst/>
          </a:prstGeom>
          <a:noFill/>
        </p:spPr>
        <p:txBody>
          <a:bodyPr wrap="square" rtlCol="0">
            <a:spAutoFit/>
          </a:bodyPr>
          <a:lstStyle/>
          <a:p>
            <a:r>
              <a:rPr lang="en-US" sz="1400" dirty="0"/>
              <a:t>* This is a simplification of the credit approval process but holds true to the relationship between credit and the require collateral. </a:t>
            </a:r>
          </a:p>
        </p:txBody>
      </p:sp>
      <p:pic>
        <p:nvPicPr>
          <p:cNvPr id="11" name="Picture 10" descr="The image illustrates a project financing formula, showing the relationship between total cost, project value, and required owner's equity, emphasizing the importance of cash flow and the need for contributions to balance the equation.&#10;&#10;AI-generated content may be incorrect.">
            <a:extLst>
              <a:ext uri="{FF2B5EF4-FFF2-40B4-BE49-F238E27FC236}">
                <a16:creationId xmlns:a16="http://schemas.microsoft.com/office/drawing/2014/main" id="{46CB7D84-ACA7-C095-2980-6E6F1B6913AC}"/>
              </a:ext>
            </a:extLst>
          </p:cNvPr>
          <p:cNvPicPr>
            <a:picLocks noChangeAspect="1"/>
          </p:cNvPicPr>
          <p:nvPr/>
        </p:nvPicPr>
        <p:blipFill>
          <a:blip r:embed="rId6"/>
          <a:stretch>
            <a:fillRect/>
          </a:stretch>
        </p:blipFill>
        <p:spPr>
          <a:xfrm>
            <a:off x="851095" y="1302255"/>
            <a:ext cx="6981876" cy="4352957"/>
          </a:xfrm>
          <a:prstGeom prst="rect">
            <a:avLst/>
          </a:prstGeom>
        </p:spPr>
      </p:pic>
    </p:spTree>
    <p:extLst>
      <p:ext uri="{BB962C8B-B14F-4D97-AF65-F5344CB8AC3E}">
        <p14:creationId xmlns:p14="http://schemas.microsoft.com/office/powerpoint/2010/main" val="3499117795"/>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a:extLst>
            <a:ext uri="{FF2B5EF4-FFF2-40B4-BE49-F238E27FC236}">
              <a16:creationId xmlns:a16="http://schemas.microsoft.com/office/drawing/2014/main" id="{FDE500A9-90A4-1509-BF82-D0C62F61058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5C119C-0522-9D4A-7226-8B2BFF2BACFE}"/>
              </a:ext>
            </a:extLst>
          </p:cNvPr>
          <p:cNvSpPr>
            <a:spLocks noGrp="1"/>
          </p:cNvSpPr>
          <p:nvPr>
            <p:ph type="title"/>
          </p:nvPr>
        </p:nvSpPr>
        <p:spPr>
          <a:xfrm>
            <a:off x="566928" y="310896"/>
            <a:ext cx="5047488" cy="987552"/>
          </a:xfrm>
          <a:noFill/>
          <a:ln>
            <a:noFill/>
          </a:ln>
        </p:spPr>
        <p:txBody>
          <a:bodyPr wrap="square" tIns="54864" bIns="54864" anchor="t">
            <a:normAutofit/>
          </a:bodyPr>
          <a:lstStyle/>
          <a:p>
            <a:pPr>
              <a:lnSpc>
                <a:spcPct val="102000"/>
              </a:lnSpc>
              <a:spcBef>
                <a:spcPts val="400"/>
              </a:spcBef>
              <a:spcAft>
                <a:spcPts val="500"/>
              </a:spcAft>
            </a:pPr>
            <a:r>
              <a:rPr lang="en-US" sz="2300" b="1" dirty="0">
                <a:solidFill>
                  <a:srgbClr val="785716"/>
                </a:solidFill>
                <a:latin typeface="Georgia"/>
              </a:rPr>
              <a:t>STARCH FACTORY LOTS</a:t>
            </a:r>
          </a:p>
        </p:txBody>
      </p:sp>
      <p:sp>
        <p:nvSpPr>
          <p:cNvPr id="14" name="Content Placeholder 13">
            <a:extLst>
              <a:ext uri="{FF2B5EF4-FFF2-40B4-BE49-F238E27FC236}">
                <a16:creationId xmlns:a16="http://schemas.microsoft.com/office/drawing/2014/main" id="{2BF44A7E-DA15-ED2D-1BA5-D4FC12205326}"/>
              </a:ext>
            </a:extLst>
          </p:cNvPr>
          <p:cNvSpPr>
            <a:spLocks noGrp="1"/>
          </p:cNvSpPr>
          <p:nvPr>
            <p:ph sz="half" idx="1"/>
          </p:nvPr>
        </p:nvSpPr>
        <p:spPr>
          <a:xfrm>
            <a:off x="566928" y="1417320"/>
            <a:ext cx="4846320" cy="4864608"/>
          </a:xfrm>
          <a:noFill/>
          <a:ln>
            <a:noFill/>
          </a:ln>
        </p:spPr>
        <p:txBody>
          <a:bodyPr wrap="square" tIns="54864" bIns="54864" anchor="t">
            <a:normAutofit/>
          </a:bodyPr>
          <a:lstStyle/>
          <a:p>
            <a:pPr>
              <a:lnSpc>
                <a:spcPct val="102000"/>
              </a:lnSpc>
              <a:spcAft>
                <a:spcPts val="400"/>
              </a:spcAft>
            </a:pPr>
            <a:r>
              <a:rPr lang="en-US" sz="1800" dirty="0">
                <a:solidFill>
                  <a:srgbClr val="42505B"/>
                </a:solidFill>
                <a:latin typeface="Aptos"/>
              </a:rPr>
              <a:t>Downtown core is anchored by the old starch factory</a:t>
            </a:r>
          </a:p>
          <a:p>
            <a:pPr lvl="1">
              <a:lnSpc>
                <a:spcPct val="102000"/>
              </a:lnSpc>
              <a:spcAft>
                <a:spcPts val="400"/>
              </a:spcAft>
            </a:pPr>
            <a:r>
              <a:rPr lang="en-US" sz="1800" dirty="0">
                <a:solidFill>
                  <a:srgbClr val="42505B"/>
                </a:solidFill>
                <a:latin typeface="Aptos"/>
              </a:rPr>
              <a:t>Located on prime property, waterfront, and immediate downtown access</a:t>
            </a:r>
          </a:p>
          <a:p>
            <a:pPr lvl="1">
              <a:lnSpc>
                <a:spcPct val="102000"/>
              </a:lnSpc>
              <a:spcAft>
                <a:spcPts val="400"/>
              </a:spcAft>
            </a:pPr>
            <a:r>
              <a:rPr lang="en-US" sz="1800" dirty="0">
                <a:solidFill>
                  <a:srgbClr val="42505B"/>
                </a:solidFill>
                <a:latin typeface="Aptos"/>
              </a:rPr>
              <a:t>Situated ideally, these lots should reflect higher values accordingly</a:t>
            </a:r>
          </a:p>
          <a:p>
            <a:pPr>
              <a:lnSpc>
                <a:spcPct val="102000"/>
              </a:lnSpc>
              <a:spcAft>
                <a:spcPts val="400"/>
              </a:spcAft>
            </a:pPr>
            <a:r>
              <a:rPr lang="en-US" sz="1800" dirty="0">
                <a:solidFill>
                  <a:srgbClr val="42505B"/>
                </a:solidFill>
                <a:latin typeface="Aptos"/>
              </a:rPr>
              <a:t>Does not generate tax revenue representative of downtown lots</a:t>
            </a:r>
          </a:p>
          <a:p>
            <a:pPr lvl="1">
              <a:lnSpc>
                <a:spcPct val="102000"/>
              </a:lnSpc>
              <a:spcAft>
                <a:spcPts val="400"/>
              </a:spcAft>
            </a:pPr>
            <a:r>
              <a:rPr lang="en-US" sz="1800" dirty="0">
                <a:solidFill>
                  <a:srgbClr val="42505B"/>
                </a:solidFill>
                <a:latin typeface="Aptos"/>
              </a:rPr>
              <a:t>Downtown Residents generate the most property tax revenue per acre ~ around </a:t>
            </a:r>
            <a:r>
              <a:rPr lang="en-US" sz="1800">
                <a:solidFill>
                  <a:srgbClr val="42505B"/>
                </a:solidFill>
                <a:latin typeface="Aptos"/>
              </a:rPr>
              <a:t>$</a:t>
            </a:r>
            <a:r>
              <a:rPr lang="en-US" sz="1800" b="1">
                <a:solidFill>
                  <a:srgbClr val="42505B"/>
                </a:solidFill>
                <a:latin typeface="Aptos"/>
              </a:rPr>
              <a:t>1707</a:t>
            </a:r>
            <a:r>
              <a:rPr lang="en-US" sz="1800">
                <a:solidFill>
                  <a:srgbClr val="42505B"/>
                </a:solidFill>
                <a:latin typeface="Aptos"/>
              </a:rPr>
              <a:t> </a:t>
            </a:r>
            <a:r>
              <a:rPr lang="en-US" sz="1800" dirty="0">
                <a:solidFill>
                  <a:srgbClr val="42505B"/>
                </a:solidFill>
                <a:latin typeface="Aptos"/>
              </a:rPr>
              <a:t>per acre </a:t>
            </a:r>
          </a:p>
          <a:p>
            <a:pPr lvl="1">
              <a:lnSpc>
                <a:spcPct val="102000"/>
              </a:lnSpc>
              <a:spcAft>
                <a:spcPts val="400"/>
              </a:spcAft>
            </a:pPr>
            <a:r>
              <a:rPr lang="en-US" sz="1800" dirty="0">
                <a:solidFill>
                  <a:srgbClr val="42505B"/>
                </a:solidFill>
                <a:latin typeface="Aptos"/>
              </a:rPr>
              <a:t>The starch factory generates </a:t>
            </a:r>
            <a:r>
              <a:rPr lang="en-US" sz="1800" b="1" u="sng" dirty="0">
                <a:solidFill>
                  <a:srgbClr val="42505B"/>
                </a:solidFill>
                <a:latin typeface="Aptos"/>
              </a:rPr>
              <a:t>44%</a:t>
            </a:r>
            <a:r>
              <a:rPr lang="en-US" sz="1800" dirty="0">
                <a:solidFill>
                  <a:srgbClr val="42505B"/>
                </a:solidFill>
                <a:latin typeface="Aptos"/>
              </a:rPr>
              <a:t> less than similar lots</a:t>
            </a:r>
          </a:p>
          <a:p>
            <a:pPr lvl="1">
              <a:lnSpc>
                <a:spcPct val="102000"/>
              </a:lnSpc>
              <a:spcAft>
                <a:spcPts val="0"/>
              </a:spcAft>
            </a:pPr>
            <a:endParaRPr lang="en-US" dirty="0"/>
          </a:p>
        </p:txBody>
      </p:sp>
      <p:sp>
        <p:nvSpPr>
          <p:cNvPr id="3" name="Rectangle: Rounded Corners 2">
            <a:extLst>
              <a:ext uri="{FF2B5EF4-FFF2-40B4-BE49-F238E27FC236}">
                <a16:creationId xmlns:a16="http://schemas.microsoft.com/office/drawing/2014/main" id="{8524ACB6-E124-BBFB-3BCE-630CB66827D2}"/>
              </a:ext>
            </a:extLst>
          </p:cNvPr>
          <p:cNvSpPr/>
          <p:nvPr/>
        </p:nvSpPr>
        <p:spPr>
          <a:xfrm>
            <a:off x="9235440" y="658368"/>
            <a:ext cx="2331720" cy="786384"/>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wrap="square" tIns="54864" bIns="54864" rtlCol="0" anchor="t"/>
          <a:lstStyle/>
          <a:p>
            <a:pPr>
              <a:lnSpc>
                <a:spcPct val="102000"/>
              </a:lnSpc>
              <a:spcAft>
                <a:spcPts val="0"/>
              </a:spcAft>
            </a:pPr>
            <a:endParaRPr lang="en-US" sz="1400" dirty="0">
              <a:solidFill>
                <a:schemeClr val="accent1">
                  <a:lumMod val="75000"/>
                </a:schemeClr>
              </a:solidFill>
              <a:latin typeface="Arial" panose="020B0604020202020204" pitchFamily="34" charset="0"/>
            </a:endParaRPr>
          </a:p>
          <a:p>
            <a:pPr algn="ctr">
              <a:lnSpc>
                <a:spcPct val="102000"/>
              </a:lnSpc>
              <a:spcAft>
                <a:spcPts val="400"/>
              </a:spcAft>
            </a:pPr>
            <a:r>
              <a:rPr lang="en-US" sz="2100" dirty="0">
                <a:solidFill>
                  <a:srgbClr val="42505B"/>
                </a:solidFill>
                <a:latin typeface="Aptos" panose="020B0604020202020204" pitchFamily="34" charset="0"/>
              </a:rPr>
              <a:t>Average Downtown Lots</a:t>
            </a:r>
          </a:p>
          <a:p>
            <a:pPr algn="ctr">
              <a:lnSpc>
                <a:spcPct val="102000"/>
              </a:lnSpc>
              <a:spcAft>
                <a:spcPts val="400"/>
              </a:spcAft>
            </a:pPr>
            <a:r>
              <a:rPr lang="en-US" sz="2100" b="1" dirty="0">
                <a:solidFill>
                  <a:srgbClr val="42505B"/>
                </a:solidFill>
                <a:latin typeface="Aptos" panose="020B0604020202020204" pitchFamily="34" charset="0"/>
              </a:rPr>
              <a:t>$2,201</a:t>
            </a:r>
          </a:p>
          <a:p>
            <a:pPr algn="ctr">
              <a:lnSpc>
                <a:spcPct val="102000"/>
              </a:lnSpc>
              <a:spcAft>
                <a:spcPts val="400"/>
              </a:spcAft>
            </a:pPr>
            <a:r>
              <a:rPr lang="en-US" sz="2100" dirty="0">
                <a:solidFill>
                  <a:srgbClr val="42505B"/>
                </a:solidFill>
                <a:latin typeface="Aptos" panose="020B0604020202020204" pitchFamily="34" charset="0"/>
              </a:rPr>
              <a:t>Tax Revenue / Acre</a:t>
            </a:r>
          </a:p>
          <a:p>
            <a:pPr algn="ctr">
              <a:lnSpc>
                <a:spcPct val="102000"/>
              </a:lnSpc>
              <a:spcAft>
                <a:spcPts val="0"/>
              </a:spcAft>
            </a:pPr>
            <a:endParaRPr lang="en-US" sz="1400" dirty="0">
              <a:latin typeface="Arial" panose="020B0604020202020204" pitchFamily="34" charset="0"/>
            </a:endParaRPr>
          </a:p>
        </p:txBody>
      </p:sp>
      <p:grpSp>
        <p:nvGrpSpPr>
          <p:cNvPr id="12" name="Group 11">
            <a:extLst>
              <a:ext uri="{FF2B5EF4-FFF2-40B4-BE49-F238E27FC236}">
                <a16:creationId xmlns:a16="http://schemas.microsoft.com/office/drawing/2014/main" id="{6EC00955-2FBE-0D21-2050-989D364621DD}"/>
              </a:ext>
            </a:extLst>
          </p:cNvPr>
          <p:cNvGrpSpPr/>
          <p:nvPr/>
        </p:nvGrpSpPr>
        <p:grpSpPr>
          <a:xfrm>
            <a:off x="5532119" y="575352"/>
            <a:ext cx="6416725" cy="5514551"/>
            <a:chOff x="6096000" y="165497"/>
            <a:chExt cx="6018836" cy="5251455"/>
          </a:xfrm>
        </p:grpSpPr>
        <p:pic>
          <p:nvPicPr>
            <p:cNvPr id="11" name="Picture 10">
              <a:extLst>
                <a:ext uri="{FF2B5EF4-FFF2-40B4-BE49-F238E27FC236}">
                  <a16:creationId xmlns:a16="http://schemas.microsoft.com/office/drawing/2014/main" id="{6783BFD3-5DA3-4A5D-4A09-02A622C3AFC7}"/>
                </a:ext>
              </a:extLst>
            </p:cNvPr>
            <p:cNvPicPr>
              <a:picLocks noChangeAspect="1"/>
            </p:cNvPicPr>
            <p:nvPr/>
          </p:nvPicPr>
          <p:blipFill>
            <a:blip r:embed="rId3"/>
            <a:srcRect l="17296" t="12541" r="18209" b="10885"/>
            <a:stretch>
              <a:fillRect/>
            </a:stretch>
          </p:blipFill>
          <p:spPr>
            <a:xfrm>
              <a:off x="6096000" y="165497"/>
              <a:ext cx="6018836" cy="5251455"/>
            </a:xfrm>
            <a:prstGeom prst="rect">
              <a:avLst/>
            </a:prstGeom>
            <a:ln w="19050">
              <a:solidFill>
                <a:srgbClr val="D6B361"/>
              </a:solidFill>
            </a:ln>
          </p:spPr>
        </p:pic>
        <p:sp>
          <p:nvSpPr>
            <p:cNvPr id="5" name="Rectangle: Rounded Corners 4">
              <a:extLst>
                <a:ext uri="{FF2B5EF4-FFF2-40B4-BE49-F238E27FC236}">
                  <a16:creationId xmlns:a16="http://schemas.microsoft.com/office/drawing/2014/main" id="{DE152793-0A20-F779-38E8-CA27AEB3E68D}"/>
                </a:ext>
              </a:extLst>
            </p:cNvPr>
            <p:cNvSpPr/>
            <p:nvPr/>
          </p:nvSpPr>
          <p:spPr>
            <a:xfrm>
              <a:off x="6096000" y="4051533"/>
              <a:ext cx="2488721" cy="1252948"/>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54864" bIns="54864" rtlCol="0" anchor="t"/>
            <a:lstStyle/>
            <a:p>
              <a:pPr algn="ctr">
                <a:lnSpc>
                  <a:spcPct val="102000"/>
                </a:lnSpc>
                <a:spcAft>
                  <a:spcPts val="400"/>
                </a:spcAft>
              </a:pPr>
              <a:r>
                <a:rPr lang="en-US" sz="2100" dirty="0">
                  <a:solidFill>
                    <a:srgbClr val="42505B"/>
                  </a:solidFill>
                  <a:latin typeface="Aptos" panose="020B0604020202020204" pitchFamily="34" charset="0"/>
                </a:rPr>
                <a:t>Starch Factory Lots</a:t>
              </a:r>
            </a:p>
            <a:p>
              <a:pPr algn="ctr">
                <a:lnSpc>
                  <a:spcPct val="102000"/>
                </a:lnSpc>
                <a:spcAft>
                  <a:spcPts val="400"/>
                </a:spcAft>
              </a:pPr>
              <a:r>
                <a:rPr lang="en-US" sz="2100" b="1" dirty="0">
                  <a:solidFill>
                    <a:srgbClr val="42505B"/>
                  </a:solidFill>
                  <a:latin typeface="Aptos" panose="020B0604020202020204" pitchFamily="34" charset="0"/>
                </a:rPr>
                <a:t>$947</a:t>
              </a:r>
            </a:p>
            <a:p>
              <a:pPr algn="ctr">
                <a:lnSpc>
                  <a:spcPct val="102000"/>
                </a:lnSpc>
                <a:spcAft>
                  <a:spcPts val="400"/>
                </a:spcAft>
              </a:pPr>
              <a:r>
                <a:rPr lang="en-US" sz="2100" dirty="0">
                  <a:solidFill>
                    <a:srgbClr val="42505B"/>
                  </a:solidFill>
                  <a:latin typeface="Aptos" panose="020B0604020202020204" pitchFamily="34" charset="0"/>
                </a:rPr>
                <a:t>Tax Revenue / Acre</a:t>
              </a:r>
            </a:p>
          </p:txBody>
        </p:sp>
        <p:sp>
          <p:nvSpPr>
            <p:cNvPr id="9" name="Rectangle: Rounded Corners 8">
              <a:extLst>
                <a:ext uri="{FF2B5EF4-FFF2-40B4-BE49-F238E27FC236}">
                  <a16:creationId xmlns:a16="http://schemas.microsoft.com/office/drawing/2014/main" id="{0F717484-F132-E227-B9D6-3A1CF8B08837}"/>
                </a:ext>
              </a:extLst>
            </p:cNvPr>
            <p:cNvSpPr/>
            <p:nvPr/>
          </p:nvSpPr>
          <p:spPr>
            <a:xfrm>
              <a:off x="9312375" y="334805"/>
              <a:ext cx="2582629" cy="1527453"/>
            </a:xfrm>
            <a:prstGeom prst="round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tIns="54864" bIns="54864" rtlCol="0" anchor="t"/>
            <a:lstStyle/>
            <a:p>
              <a:pPr>
                <a:lnSpc>
                  <a:spcPct val="102000"/>
                </a:lnSpc>
                <a:spcAft>
                  <a:spcPts val="400"/>
                </a:spcAft>
              </a:pPr>
              <a:r>
                <a:rPr lang="en-US" sz="2100" dirty="0">
                  <a:solidFill>
                    <a:srgbClr val="42505B"/>
                  </a:solidFill>
                  <a:latin typeface="Aptos" panose="020B0604020202020204" pitchFamily="34" charset="0"/>
                </a:rPr>
                <a:t>Average Downtown Residents</a:t>
              </a:r>
            </a:p>
            <a:p>
              <a:pPr algn="ctr">
                <a:lnSpc>
                  <a:spcPct val="102000"/>
                </a:lnSpc>
                <a:spcAft>
                  <a:spcPts val="400"/>
                </a:spcAft>
              </a:pPr>
              <a:r>
                <a:rPr lang="en-US" dirty="0">
                  <a:solidFill>
                    <a:schemeClr val="tx1"/>
                  </a:solidFill>
                </a:rPr>
                <a:t>$1,707</a:t>
              </a:r>
            </a:p>
            <a:p>
              <a:pPr algn="ctr">
                <a:lnSpc>
                  <a:spcPct val="102000"/>
                </a:lnSpc>
                <a:spcAft>
                  <a:spcPts val="400"/>
                </a:spcAft>
              </a:pPr>
              <a:r>
                <a:rPr lang="en-US" dirty="0">
                  <a:solidFill>
                    <a:schemeClr val="tx1"/>
                  </a:solidFill>
                </a:rPr>
                <a:t>Tax Revenue / Acre</a:t>
              </a:r>
            </a:p>
          </p:txBody>
        </p:sp>
      </p:grpSp>
    </p:spTree>
    <p:extLst>
      <p:ext uri="{BB962C8B-B14F-4D97-AF65-F5344CB8AC3E}">
        <p14:creationId xmlns:p14="http://schemas.microsoft.com/office/powerpoint/2010/main" val="2745622197"/>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mage displays a detailed map overlaying a city layout with a river running through it.&#10;&#10;AI-generated content may be incorrect.">
            <a:extLst>
              <a:ext uri="{FF2B5EF4-FFF2-40B4-BE49-F238E27FC236}">
                <a16:creationId xmlns:a16="http://schemas.microsoft.com/office/drawing/2014/main" id="{410A8A51-AD9E-655D-1AD4-C289569E02D3}"/>
              </a:ext>
            </a:extLst>
          </p:cNvPr>
          <p:cNvPicPr>
            <a:picLocks noChangeAspect="1"/>
          </p:cNvPicPr>
          <p:nvPr/>
        </p:nvPicPr>
        <p:blipFill>
          <a:blip r:embed="rId2"/>
          <a:stretch>
            <a:fillRect/>
          </a:stretch>
        </p:blipFill>
        <p:spPr>
          <a:xfrm>
            <a:off x="2968282" y="1337318"/>
            <a:ext cx="7685463" cy="5139704"/>
          </a:xfrm>
          <a:prstGeom prst="rect">
            <a:avLst/>
          </a:prstGeom>
        </p:spPr>
      </p:pic>
      <p:sp>
        <p:nvSpPr>
          <p:cNvPr id="6" name="TextBox 5">
            <a:extLst>
              <a:ext uri="{FF2B5EF4-FFF2-40B4-BE49-F238E27FC236}">
                <a16:creationId xmlns:a16="http://schemas.microsoft.com/office/drawing/2014/main" id="{FFCE0C1A-2CD4-9FB3-1DC0-85B73102BB2D}"/>
              </a:ext>
            </a:extLst>
          </p:cNvPr>
          <p:cNvSpPr txBox="1"/>
          <p:nvPr/>
        </p:nvSpPr>
        <p:spPr>
          <a:xfrm>
            <a:off x="330591" y="239151"/>
            <a:ext cx="9305778" cy="461665"/>
          </a:xfrm>
          <a:prstGeom prst="rect">
            <a:avLst/>
          </a:prstGeom>
          <a:noFill/>
        </p:spPr>
        <p:txBody>
          <a:bodyPr wrap="square" rtlCol="0">
            <a:spAutoFit/>
          </a:bodyPr>
          <a:lstStyle/>
          <a:p>
            <a:r>
              <a:rPr lang="en-US" sz="2400" dirty="0"/>
              <a:t>Down Town Zone</a:t>
            </a:r>
          </a:p>
        </p:txBody>
      </p:sp>
    </p:spTree>
    <p:extLst>
      <p:ext uri="{BB962C8B-B14F-4D97-AF65-F5344CB8AC3E}">
        <p14:creationId xmlns:p14="http://schemas.microsoft.com/office/powerpoint/2010/main" val="28264779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The image displays a projection tool for a Tax Increment Financing (TIF) district, detailing the original assessed value, projected growth, investments, and their impact on tax revenue over a 30-year term.&#10;&#10;AI-generated content may be incorrect.">
            <a:extLst>
              <a:ext uri="{FF2B5EF4-FFF2-40B4-BE49-F238E27FC236}">
                <a16:creationId xmlns:a16="http://schemas.microsoft.com/office/drawing/2014/main" id="{82773BBF-3A12-FC48-9F22-494DEEF6AC23}"/>
              </a:ext>
            </a:extLst>
          </p:cNvPr>
          <p:cNvPicPr>
            <a:picLocks noChangeAspect="1"/>
          </p:cNvPicPr>
          <p:nvPr/>
        </p:nvPicPr>
        <p:blipFill>
          <a:blip r:embed="rId3"/>
          <a:srcRect b="9655"/>
          <a:stretch>
            <a:fillRect/>
          </a:stretch>
        </p:blipFill>
        <p:spPr>
          <a:xfrm>
            <a:off x="20" y="1282"/>
            <a:ext cx="12191980" cy="6856718"/>
          </a:xfrm>
          <a:prstGeom prst="rect">
            <a:avLst/>
          </a:prstGeom>
        </p:spPr>
      </p:pic>
    </p:spTree>
    <p:extLst>
      <p:ext uri="{BB962C8B-B14F-4D97-AF65-F5344CB8AC3E}">
        <p14:creationId xmlns:p14="http://schemas.microsoft.com/office/powerpoint/2010/main" val="22274760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a:extLst>
            <a:ext uri="{FF2B5EF4-FFF2-40B4-BE49-F238E27FC236}">
              <a16:creationId xmlns:a16="http://schemas.microsoft.com/office/drawing/2014/main" id="{FE2B8CC4-1572-4913-CAD1-BF187F99249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EE0D1B9-E587-3B04-AEFB-777DBD4FC140}"/>
              </a:ext>
            </a:extLst>
          </p:cNvPr>
          <p:cNvSpPr txBox="1"/>
          <p:nvPr/>
        </p:nvSpPr>
        <p:spPr>
          <a:xfrm>
            <a:off x="640080" y="1243584"/>
            <a:ext cx="3794760" cy="4478662"/>
          </a:xfrm>
          <a:prstGeom prst="rect">
            <a:avLst/>
          </a:prstGeom>
          <a:noFill/>
          <a:ln>
            <a:noFill/>
          </a:ln>
        </p:spPr>
        <p:txBody>
          <a:bodyPr wrap="square" tIns="54864" bIns="54864" rtlCol="0" anchor="t">
            <a:spAutoFit/>
          </a:bodyPr>
          <a:lstStyle/>
          <a:p>
            <a:pPr>
              <a:lnSpc>
                <a:spcPct val="102000"/>
              </a:lnSpc>
              <a:spcBef>
                <a:spcPts val="400"/>
              </a:spcBef>
              <a:spcAft>
                <a:spcPts val="500"/>
              </a:spcAft>
            </a:pPr>
            <a:r>
              <a:rPr lang="en-US" sz="2100" b="1" dirty="0">
                <a:solidFill>
                  <a:srgbClr val="785716"/>
                </a:solidFill>
                <a:latin typeface="Georgia"/>
              </a:rPr>
              <a:t>DOES OPPORTUNITY EXIST?</a:t>
            </a:r>
          </a:p>
          <a:p>
            <a:pPr>
              <a:lnSpc>
                <a:spcPct val="102000"/>
              </a:lnSpc>
              <a:spcAft>
                <a:spcPts val="0"/>
              </a:spcAft>
            </a:pPr>
            <a:endParaRPr lang="en-US" dirty="0"/>
          </a:p>
          <a:p>
            <a:pPr marL="285750" indent="-285750">
              <a:lnSpc>
                <a:spcPct val="102000"/>
              </a:lnSpc>
              <a:spcAft>
                <a:spcPts val="400"/>
              </a:spcAft>
              <a:buFont typeface="Arial" panose="020B0604020202020204" pitchFamily="34" charset="0"/>
              <a:buChar char="•"/>
            </a:pPr>
            <a:r>
              <a:rPr lang="en-US" sz="1800" dirty="0">
                <a:solidFill>
                  <a:srgbClr val="42505B"/>
                </a:solidFill>
                <a:latin typeface="Aptos"/>
              </a:rPr>
              <a:t>Look at town attributes</a:t>
            </a:r>
          </a:p>
          <a:p>
            <a:pPr marL="285750" indent="-285750">
              <a:lnSpc>
                <a:spcPct val="102000"/>
              </a:lnSpc>
              <a:spcAft>
                <a:spcPts val="0"/>
              </a:spcAft>
              <a:buFont typeface="Arial" panose="020B0604020202020204" pitchFamily="34" charset="0"/>
              <a:buChar char="•"/>
            </a:pPr>
            <a:endParaRPr lang="en-US" dirty="0"/>
          </a:p>
          <a:p>
            <a:pPr marL="285750" indent="-285750">
              <a:lnSpc>
                <a:spcPct val="102000"/>
              </a:lnSpc>
              <a:spcBef>
                <a:spcPts val="400"/>
              </a:spcBef>
              <a:spcAft>
                <a:spcPts val="500"/>
              </a:spcAft>
              <a:buFont typeface="Arial" panose="020B0604020202020204" pitchFamily="34" charset="0"/>
              <a:buChar char="•"/>
            </a:pPr>
            <a:r>
              <a:rPr lang="en-US" sz="2100" b="1" dirty="0">
                <a:solidFill>
                  <a:srgbClr val="785716"/>
                </a:solidFill>
                <a:latin typeface="Georgia"/>
              </a:rPr>
              <a:t>Location! Location! Location.!</a:t>
            </a:r>
            <a:endParaRPr lang="en-US" dirty="0"/>
          </a:p>
          <a:p>
            <a:pPr marL="285750" indent="-285750">
              <a:lnSpc>
                <a:spcPct val="102000"/>
              </a:lnSpc>
              <a:spcAft>
                <a:spcPts val="0"/>
              </a:spcAft>
              <a:buFont typeface="Arial" panose="020B0604020202020204" pitchFamily="34" charset="0"/>
              <a:buChar char="•"/>
            </a:pPr>
            <a:endParaRPr lang="en-US" dirty="0"/>
          </a:p>
          <a:p>
            <a:pPr marL="285750" indent="-285750">
              <a:lnSpc>
                <a:spcPct val="102000"/>
              </a:lnSpc>
              <a:spcAft>
                <a:spcPts val="400"/>
              </a:spcAft>
              <a:buFont typeface="Arial" panose="020B0604020202020204" pitchFamily="34" charset="0"/>
              <a:buChar char="•"/>
            </a:pPr>
            <a:r>
              <a:rPr lang="en-US" sz="1800" dirty="0">
                <a:solidFill>
                  <a:srgbClr val="42505B"/>
                </a:solidFill>
                <a:latin typeface="Aptos"/>
              </a:rPr>
              <a:t>Highway access. Two lakes. A major river system. Thousands of acres for everything Maine outdoors! Clean. Close to Sate Park. Close to Woods and Waters National Monument. </a:t>
            </a:r>
          </a:p>
        </p:txBody>
      </p:sp>
      <p:pic>
        <p:nvPicPr>
          <p:cNvPr id="5" name="Picture 4">
            <a:extLst>
              <a:ext uri="{FF2B5EF4-FFF2-40B4-BE49-F238E27FC236}">
                <a16:creationId xmlns:a16="http://schemas.microsoft.com/office/drawing/2014/main" id="{E3873D4D-6577-1E26-08CD-A776D9D71493}"/>
              </a:ext>
            </a:extLst>
          </p:cNvPr>
          <p:cNvPicPr>
            <a:picLocks noChangeAspect="1"/>
          </p:cNvPicPr>
          <p:nvPr/>
        </p:nvPicPr>
        <p:blipFill>
          <a:blip r:embed="rId2"/>
          <a:stretch>
            <a:fillRect/>
          </a:stretch>
        </p:blipFill>
        <p:spPr>
          <a:xfrm>
            <a:off x="5020851" y="1188720"/>
            <a:ext cx="6216329" cy="5138928"/>
          </a:xfrm>
          <a:prstGeom prst="rect">
            <a:avLst/>
          </a:prstGeom>
          <a:ln w="19050">
            <a:solidFill>
              <a:srgbClr val="D6B361"/>
            </a:solidFill>
          </a:ln>
        </p:spPr>
      </p:pic>
      <p:sp>
        <p:nvSpPr>
          <p:cNvPr id="6" name="TextBox 5">
            <a:extLst>
              <a:ext uri="{FF2B5EF4-FFF2-40B4-BE49-F238E27FC236}">
                <a16:creationId xmlns:a16="http://schemas.microsoft.com/office/drawing/2014/main" id="{DE0EC7D9-3A8A-EF09-0EF4-66EF027BBFF0}"/>
              </a:ext>
            </a:extLst>
          </p:cNvPr>
          <p:cNvSpPr txBox="1"/>
          <p:nvPr/>
        </p:nvSpPr>
        <p:spPr>
          <a:xfrm>
            <a:off x="566928" y="329184"/>
            <a:ext cx="11018520" cy="432619"/>
          </a:xfrm>
          <a:prstGeom prst="rect">
            <a:avLst/>
          </a:prstGeom>
          <a:noFill/>
          <a:ln>
            <a:noFill/>
          </a:ln>
        </p:spPr>
        <p:txBody>
          <a:bodyPr wrap="square" tIns="54864" bIns="54864" rtlCol="0" anchor="t">
            <a:spAutoFit/>
          </a:bodyPr>
          <a:lstStyle/>
          <a:p>
            <a:pPr algn="ctr">
              <a:lnSpc>
                <a:spcPct val="102000"/>
              </a:lnSpc>
              <a:spcAft>
                <a:spcPts val="400"/>
              </a:spcAft>
            </a:pPr>
            <a:r>
              <a:rPr lang="en-US" sz="2100" b="1" dirty="0">
                <a:solidFill>
                  <a:srgbClr val="42505B"/>
                </a:solidFill>
                <a:latin typeface="Aptos"/>
              </a:rPr>
              <a:t>Nearby Models of Success </a:t>
            </a:r>
          </a:p>
        </p:txBody>
      </p:sp>
    </p:spTree>
    <p:extLst>
      <p:ext uri="{BB962C8B-B14F-4D97-AF65-F5344CB8AC3E}">
        <p14:creationId xmlns:p14="http://schemas.microsoft.com/office/powerpoint/2010/main" val="3605061115"/>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0C1D31"/>
        </a:solidFill>
        <a:effectLst/>
      </p:bgPr>
    </p:bg>
    <p:spTree>
      <p:nvGrpSpPr>
        <p:cNvPr id="1" name="">
          <a:extLst>
            <a:ext uri="{FF2B5EF4-FFF2-40B4-BE49-F238E27FC236}">
              <a16:creationId xmlns:a16="http://schemas.microsoft.com/office/drawing/2014/main" id="{7F24AB3C-A56C-535C-F3C8-FF4F1D6425D4}"/>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2ABE1108-6423-4E53-85A1-817683043C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C1D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54864" bIns="54864" rtlCol="0" anchor="t"/>
          <a:lstStyle/>
          <a:p>
            <a:pPr algn="ctr">
              <a:lnSpc>
                <a:spcPct val="102000"/>
              </a:lnSpc>
              <a:spcAft>
                <a:spcPts val="0"/>
              </a:spcAft>
            </a:pPr>
            <a:endParaRPr lang="en-US"/>
          </a:p>
        </p:txBody>
      </p:sp>
      <p:pic>
        <p:nvPicPr>
          <p:cNvPr id="6" name="Picture 5">
            <a:extLst>
              <a:ext uri="{FF2B5EF4-FFF2-40B4-BE49-F238E27FC236}">
                <a16:creationId xmlns:a16="http://schemas.microsoft.com/office/drawing/2014/main" id="{41865214-284F-CFF0-4580-D590313C3156}"/>
              </a:ext>
            </a:extLst>
          </p:cNvPr>
          <p:cNvPicPr>
            <a:picLocks noChangeAspect="1"/>
          </p:cNvPicPr>
          <p:nvPr/>
        </p:nvPicPr>
        <p:blipFill>
          <a:blip r:embed="rId2"/>
          <a:srcRect t="13597" r="3" b="14613"/>
          <a:stretch>
            <a:fillRect/>
          </a:stretch>
        </p:blipFill>
        <p:spPr>
          <a:xfrm>
            <a:off x="578233" y="438912"/>
            <a:ext cx="3644132" cy="1883664"/>
          </a:xfrm>
          <a:prstGeom prst="rect">
            <a:avLst/>
          </a:prstGeom>
          <a:ln w="19050">
            <a:solidFill>
              <a:srgbClr val="D6B361"/>
            </a:solidFill>
          </a:ln>
        </p:spPr>
      </p:pic>
      <p:pic>
        <p:nvPicPr>
          <p:cNvPr id="4" name="Picture 3">
            <a:extLst>
              <a:ext uri="{FF2B5EF4-FFF2-40B4-BE49-F238E27FC236}">
                <a16:creationId xmlns:a16="http://schemas.microsoft.com/office/drawing/2014/main" id="{281A43B0-846F-FEBF-ED6B-FAD82C04D68E}"/>
              </a:ext>
            </a:extLst>
          </p:cNvPr>
          <p:cNvPicPr>
            <a:picLocks noChangeAspect="1"/>
          </p:cNvPicPr>
          <p:nvPr/>
        </p:nvPicPr>
        <p:blipFill>
          <a:blip r:embed="rId3"/>
          <a:srcRect t="231" r="3" b="7053"/>
          <a:stretch>
            <a:fillRect/>
          </a:stretch>
        </p:blipFill>
        <p:spPr>
          <a:xfrm>
            <a:off x="578233" y="2487168"/>
            <a:ext cx="3644132" cy="1883664"/>
          </a:xfrm>
          <a:prstGeom prst="rect">
            <a:avLst/>
          </a:prstGeom>
          <a:ln w="19050">
            <a:solidFill>
              <a:srgbClr val="D6B361"/>
            </a:solidFill>
          </a:ln>
        </p:spPr>
      </p:pic>
      <p:pic>
        <p:nvPicPr>
          <p:cNvPr id="8" name="Picture 7">
            <a:extLst>
              <a:ext uri="{FF2B5EF4-FFF2-40B4-BE49-F238E27FC236}">
                <a16:creationId xmlns:a16="http://schemas.microsoft.com/office/drawing/2014/main" id="{5C66A594-323E-F79B-22E8-F828D37E7A2C}"/>
              </a:ext>
            </a:extLst>
          </p:cNvPr>
          <p:cNvPicPr>
            <a:picLocks noChangeAspect="1"/>
          </p:cNvPicPr>
          <p:nvPr/>
        </p:nvPicPr>
        <p:blipFill>
          <a:blip r:embed="rId4"/>
          <a:srcRect l="12098" r="2777" b="-2"/>
          <a:stretch>
            <a:fillRect/>
          </a:stretch>
        </p:blipFill>
        <p:spPr>
          <a:xfrm>
            <a:off x="578233" y="4535424"/>
            <a:ext cx="3644132" cy="1883664"/>
          </a:xfrm>
          <a:prstGeom prst="rect">
            <a:avLst/>
          </a:prstGeom>
          <a:ln w="19050">
            <a:solidFill>
              <a:srgbClr val="D6B361"/>
            </a:solidFill>
          </a:ln>
        </p:spPr>
      </p:pic>
      <p:graphicFrame>
        <p:nvGraphicFramePr>
          <p:cNvPr id="12" name="TextBox 1">
            <a:extLst>
              <a:ext uri="{FF2B5EF4-FFF2-40B4-BE49-F238E27FC236}">
                <a16:creationId xmlns:a16="http://schemas.microsoft.com/office/drawing/2014/main" id="{65A762B0-B01B-870F-05B9-3C1C9408FD5A}"/>
              </a:ext>
            </a:extLst>
          </p:cNvPr>
          <p:cNvGraphicFramePr/>
          <p:nvPr/>
        </p:nvGraphicFramePr>
        <p:xfrm>
          <a:off x="4645152" y="438912"/>
          <a:ext cx="6967728" cy="5925312"/>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1225727619"/>
      </p:ext>
    </p:extLst>
  </p:cSld>
  <p:clrMapOvr>
    <a:masterClrMapping/>
  </p:clrMapOvr>
  <p:transition spd="med">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a:extLst>
            <a:ext uri="{FF2B5EF4-FFF2-40B4-BE49-F238E27FC236}">
              <a16:creationId xmlns:a16="http://schemas.microsoft.com/office/drawing/2014/main" id="{4B14C255-48F9-1E33-3B8A-219750A7836B}"/>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E5A2687-90FD-2E8C-C4A0-14AB099E7AC5}"/>
              </a:ext>
            </a:extLst>
          </p:cNvPr>
          <p:cNvSpPr txBox="1"/>
          <p:nvPr/>
        </p:nvSpPr>
        <p:spPr>
          <a:xfrm>
            <a:off x="640080" y="585216"/>
            <a:ext cx="10899648" cy="7602209"/>
          </a:xfrm>
          <a:prstGeom prst="rect">
            <a:avLst/>
          </a:prstGeom>
          <a:noFill/>
          <a:ln>
            <a:noFill/>
          </a:ln>
        </p:spPr>
        <p:txBody>
          <a:bodyPr wrap="square" tIns="54864" bIns="54864" rtlCol="0" anchor="t">
            <a:spAutoFit/>
          </a:bodyPr>
          <a:lstStyle/>
          <a:p>
            <a:pPr marL="285750" indent="-285750">
              <a:lnSpc>
                <a:spcPct val="102000"/>
              </a:lnSpc>
              <a:spcBef>
                <a:spcPts val="400"/>
              </a:spcBef>
              <a:spcAft>
                <a:spcPts val="500"/>
              </a:spcAft>
              <a:buFont typeface="Arial" panose="020B0604020202020204" pitchFamily="34" charset="0"/>
              <a:buChar char="•"/>
            </a:pPr>
            <a:r>
              <a:rPr lang="en-US" sz="2100" b="1" dirty="0">
                <a:solidFill>
                  <a:srgbClr val="785716"/>
                </a:solidFill>
                <a:latin typeface="Georgia"/>
              </a:rPr>
              <a:t>Can anything be done? Are we pass the point of no return?</a:t>
            </a:r>
          </a:p>
          <a:p>
            <a:pPr marL="285750" indent="-285750">
              <a:lnSpc>
                <a:spcPct val="102000"/>
              </a:lnSpc>
              <a:spcAft>
                <a:spcPts val="0"/>
              </a:spcAft>
              <a:buFont typeface="Arial" panose="020B0604020202020204" pitchFamily="34" charset="0"/>
              <a:buChar char="•"/>
            </a:pPr>
            <a:endParaRPr lang="en-US" sz="2400" b="1" dirty="0"/>
          </a:p>
          <a:p>
            <a:pPr marL="742950" lvl="1" indent="-285750">
              <a:lnSpc>
                <a:spcPct val="102000"/>
              </a:lnSpc>
              <a:spcAft>
                <a:spcPts val="400"/>
              </a:spcAft>
              <a:buFont typeface="Arial" panose="020B0604020202020204" pitchFamily="34" charset="0"/>
              <a:buChar char="•"/>
            </a:pPr>
            <a:r>
              <a:rPr lang="en-US" b="1" dirty="0">
                <a:solidFill>
                  <a:srgbClr val="42505B"/>
                </a:solidFill>
                <a:latin typeface="Aptos"/>
              </a:rPr>
              <a:t>Let’s l</a:t>
            </a:r>
            <a:r>
              <a:rPr lang="en-US" sz="1800" b="1" dirty="0">
                <a:solidFill>
                  <a:srgbClr val="42505B"/>
                </a:solidFill>
                <a:latin typeface="Aptos"/>
              </a:rPr>
              <a:t>ook at models </a:t>
            </a:r>
            <a:endParaRPr lang="en-US" sz="2000" b="1" dirty="0"/>
          </a:p>
          <a:p>
            <a:pPr marL="1200150" lvl="2" indent="-285750">
              <a:lnSpc>
                <a:spcPct val="102000"/>
              </a:lnSpc>
              <a:spcAft>
                <a:spcPts val="0"/>
              </a:spcAft>
              <a:buFont typeface="Arial" panose="020B0604020202020204" pitchFamily="34" charset="0"/>
              <a:buChar char="•"/>
            </a:pPr>
            <a:endParaRPr lang="en-US" sz="2000" b="1" dirty="0"/>
          </a:p>
          <a:p>
            <a:pPr marL="1657350" lvl="3" indent="-285750">
              <a:lnSpc>
                <a:spcPct val="102000"/>
              </a:lnSpc>
              <a:spcAft>
                <a:spcPts val="400"/>
              </a:spcAft>
              <a:buFont typeface="Arial" panose="020B0604020202020204" pitchFamily="34" charset="0"/>
              <a:buChar char="•"/>
            </a:pPr>
            <a:r>
              <a:rPr lang="en-US" b="1" dirty="0">
                <a:solidFill>
                  <a:srgbClr val="42505B"/>
                </a:solidFill>
                <a:latin typeface="Aptos"/>
              </a:rPr>
              <a:t>During periods of economic decline, steps are taken to stimulate economic activity. </a:t>
            </a:r>
          </a:p>
          <a:p>
            <a:pPr marL="1657350" lvl="3" indent="-285750">
              <a:lnSpc>
                <a:spcPct val="102000"/>
              </a:lnSpc>
              <a:spcAft>
                <a:spcPts val="400"/>
              </a:spcAft>
              <a:buFont typeface="Arial" panose="020B0604020202020204" pitchFamily="34" charset="0"/>
              <a:buChar char="•"/>
            </a:pPr>
            <a:endParaRPr lang="en-US" b="1" dirty="0">
              <a:solidFill>
                <a:srgbClr val="42505B"/>
              </a:solidFill>
              <a:latin typeface="Aptos"/>
            </a:endParaRPr>
          </a:p>
          <a:p>
            <a:pPr marL="2114550" lvl="4" indent="-285750">
              <a:lnSpc>
                <a:spcPct val="102000"/>
              </a:lnSpc>
              <a:spcAft>
                <a:spcPts val="400"/>
              </a:spcAft>
              <a:buFont typeface="Arial" panose="020B0604020202020204" pitchFamily="34" charset="0"/>
              <a:buChar char="•"/>
            </a:pPr>
            <a:r>
              <a:rPr lang="en-US" b="1" dirty="0">
                <a:solidFill>
                  <a:srgbClr val="42505B"/>
                </a:solidFill>
                <a:latin typeface="Aptos"/>
              </a:rPr>
              <a:t>Our central bank, the Federal Reserve, takes steps to increase the money supply. </a:t>
            </a:r>
          </a:p>
          <a:p>
            <a:pPr marL="2114550" lvl="4" indent="-285750">
              <a:lnSpc>
                <a:spcPct val="102000"/>
              </a:lnSpc>
              <a:spcAft>
                <a:spcPts val="400"/>
              </a:spcAft>
              <a:buFont typeface="Arial" panose="020B0604020202020204" pitchFamily="34" charset="0"/>
              <a:buChar char="•"/>
            </a:pPr>
            <a:endParaRPr lang="en-US" b="1" dirty="0">
              <a:solidFill>
                <a:srgbClr val="42505B"/>
              </a:solidFill>
              <a:latin typeface="Aptos"/>
            </a:endParaRPr>
          </a:p>
          <a:p>
            <a:pPr marL="2114550" lvl="4" indent="-285750">
              <a:lnSpc>
                <a:spcPct val="102000"/>
              </a:lnSpc>
              <a:spcAft>
                <a:spcPts val="400"/>
              </a:spcAft>
              <a:buFont typeface="Arial" panose="020B0604020202020204" pitchFamily="34" charset="0"/>
              <a:buChar char="•"/>
            </a:pPr>
            <a:r>
              <a:rPr lang="en-US" sz="1800" b="1" dirty="0">
                <a:solidFill>
                  <a:srgbClr val="42505B"/>
                </a:solidFill>
                <a:latin typeface="Aptos"/>
              </a:rPr>
              <a:t>Government spending helps recharge the economic engine during economic recessions and has been the standard tool aiding in the road to from decline to growth.  </a:t>
            </a:r>
          </a:p>
          <a:p>
            <a:pPr marL="1200150" lvl="2" indent="-285750">
              <a:lnSpc>
                <a:spcPct val="102000"/>
              </a:lnSpc>
              <a:spcAft>
                <a:spcPts val="400"/>
              </a:spcAft>
              <a:buFont typeface="Arial" panose="020B0604020202020204" pitchFamily="34" charset="0"/>
              <a:buChar char="•"/>
            </a:pPr>
            <a:endParaRPr lang="en-US" b="1" dirty="0">
              <a:solidFill>
                <a:srgbClr val="42505B"/>
              </a:solidFill>
              <a:latin typeface="Aptos"/>
            </a:endParaRPr>
          </a:p>
          <a:p>
            <a:pPr marL="1200150" lvl="2" indent="-285750">
              <a:lnSpc>
                <a:spcPct val="102000"/>
              </a:lnSpc>
              <a:spcAft>
                <a:spcPts val="400"/>
              </a:spcAft>
              <a:buFont typeface="Arial" panose="020B0604020202020204" pitchFamily="34" charset="0"/>
              <a:buChar char="•"/>
            </a:pPr>
            <a:endParaRPr lang="en-US" sz="1800" b="1" dirty="0">
              <a:solidFill>
                <a:srgbClr val="42505B"/>
              </a:solidFill>
              <a:latin typeface="Aptos"/>
            </a:endParaRPr>
          </a:p>
          <a:p>
            <a:pPr marL="1200150" lvl="2" indent="-285750">
              <a:lnSpc>
                <a:spcPct val="102000"/>
              </a:lnSpc>
              <a:spcBef>
                <a:spcPts val="400"/>
              </a:spcBef>
              <a:spcAft>
                <a:spcPts val="500"/>
              </a:spcAft>
              <a:buFont typeface="Arial" panose="020B0604020202020204" pitchFamily="34" charset="0"/>
              <a:buChar char="•"/>
            </a:pPr>
            <a:r>
              <a:rPr lang="en-US" sz="2100" b="1" dirty="0">
                <a:solidFill>
                  <a:srgbClr val="785716"/>
                </a:solidFill>
                <a:latin typeface="Georgia"/>
              </a:rPr>
              <a:t>Economic conditions are always changing. Adapting is the key to Economic Growth!</a:t>
            </a:r>
          </a:p>
          <a:p>
            <a:pPr marL="742950" lvl="1" indent="-285750">
              <a:lnSpc>
                <a:spcPct val="102000"/>
              </a:lnSpc>
              <a:spcAft>
                <a:spcPts val="0"/>
              </a:spcAft>
              <a:buFont typeface="Arial" panose="020B0604020202020204" pitchFamily="34" charset="0"/>
              <a:buChar char="•"/>
            </a:pPr>
            <a:endParaRPr lang="en-US" sz="2000" b="1" dirty="0"/>
          </a:p>
          <a:p>
            <a:pPr marL="742950" lvl="1" indent="-285750">
              <a:lnSpc>
                <a:spcPct val="102000"/>
              </a:lnSpc>
              <a:spcAft>
                <a:spcPts val="400"/>
              </a:spcAft>
              <a:buFont typeface="Arial" panose="020B0604020202020204" pitchFamily="34" charset="0"/>
              <a:buChar char="•"/>
            </a:pPr>
            <a:r>
              <a:rPr lang="en-US" sz="1800" b="1" dirty="0">
                <a:solidFill>
                  <a:srgbClr val="42505B"/>
                </a:solidFill>
                <a:latin typeface="Aptos"/>
              </a:rPr>
              <a:t>If you can’t find a model, BE A MODEL </a:t>
            </a:r>
            <a:endParaRPr lang="en-US" sz="2000" b="1" dirty="0"/>
          </a:p>
          <a:p>
            <a:pPr marL="742950" lvl="1" indent="-285750">
              <a:lnSpc>
                <a:spcPct val="102000"/>
              </a:lnSpc>
              <a:spcAft>
                <a:spcPts val="0"/>
              </a:spcAft>
              <a:buFont typeface="Arial" panose="020B0604020202020204" pitchFamily="34" charset="0"/>
              <a:buChar char="•"/>
            </a:pPr>
            <a:endParaRPr lang="en-US" sz="2000" b="1" dirty="0"/>
          </a:p>
          <a:p>
            <a:pPr marL="742950" lvl="1" indent="-285750">
              <a:lnSpc>
                <a:spcPct val="102000"/>
              </a:lnSpc>
              <a:spcAft>
                <a:spcPts val="0"/>
              </a:spcAft>
              <a:buFont typeface="Arial" panose="020B0604020202020204" pitchFamily="34" charset="0"/>
              <a:buChar char="•"/>
            </a:pPr>
            <a:endParaRPr lang="en-US" sz="2000" b="1" dirty="0"/>
          </a:p>
          <a:p>
            <a:pPr marL="342900" indent="-342900">
              <a:lnSpc>
                <a:spcPct val="102000"/>
              </a:lnSpc>
              <a:spcAft>
                <a:spcPts val="0"/>
              </a:spcAft>
              <a:buFont typeface="Arial" panose="020B0604020202020204" pitchFamily="34" charset="0"/>
              <a:buChar char="•"/>
            </a:pPr>
            <a:endParaRPr lang="en-US" sz="2400" b="1" dirty="0"/>
          </a:p>
          <a:p>
            <a:pPr marL="285750" indent="-285750">
              <a:lnSpc>
                <a:spcPct val="102000"/>
              </a:lnSpc>
              <a:spcAft>
                <a:spcPts val="0"/>
              </a:spcAft>
              <a:buFont typeface="Arial" panose="020B0604020202020204" pitchFamily="34" charset="0"/>
              <a:buChar char="•"/>
            </a:pPr>
            <a:endParaRPr lang="en-US" sz="2400" b="1" dirty="0"/>
          </a:p>
          <a:p>
            <a:pPr marL="285750" indent="-285750">
              <a:lnSpc>
                <a:spcPct val="102000"/>
              </a:lnSpc>
              <a:spcAft>
                <a:spcPts val="0"/>
              </a:spcAft>
              <a:buFont typeface="Arial" panose="020B0604020202020204" pitchFamily="34" charset="0"/>
              <a:buChar char="•"/>
            </a:pPr>
            <a:endParaRPr lang="en-US" sz="2400" b="1" dirty="0"/>
          </a:p>
        </p:txBody>
      </p:sp>
    </p:spTree>
    <p:extLst>
      <p:ext uri="{BB962C8B-B14F-4D97-AF65-F5344CB8AC3E}">
        <p14:creationId xmlns:p14="http://schemas.microsoft.com/office/powerpoint/2010/main" val="1273769169"/>
      </p:ext>
    </p:extLst>
  </p:cSld>
  <p:clrMapOvr>
    <a:masterClrMapping/>
  </p:clrMapOvr>
  <p:transition spd="med">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a:extLst>
            <a:ext uri="{FF2B5EF4-FFF2-40B4-BE49-F238E27FC236}">
              <a16:creationId xmlns:a16="http://schemas.microsoft.com/office/drawing/2014/main" id="{37F85B90-69F1-4B99-CB53-CCF121033EB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26EE672-2465-CBD0-7D7F-0C1767C5EA8F}"/>
              </a:ext>
            </a:extLst>
          </p:cNvPr>
          <p:cNvSpPr txBox="1"/>
          <p:nvPr/>
        </p:nvSpPr>
        <p:spPr>
          <a:xfrm>
            <a:off x="658368" y="621792"/>
            <a:ext cx="10881360" cy="4386522"/>
          </a:xfrm>
          <a:prstGeom prst="rect">
            <a:avLst/>
          </a:prstGeom>
          <a:noFill/>
          <a:ln>
            <a:noFill/>
          </a:ln>
        </p:spPr>
        <p:txBody>
          <a:bodyPr wrap="square" tIns="54864" bIns="54864" rtlCol="0" anchor="t">
            <a:spAutoFit/>
          </a:bodyPr>
          <a:lstStyle/>
          <a:p>
            <a:pPr marL="285750" indent="-285750">
              <a:lnSpc>
                <a:spcPct val="102000"/>
              </a:lnSpc>
              <a:spcBef>
                <a:spcPts val="400"/>
              </a:spcBef>
              <a:spcAft>
                <a:spcPts val="500"/>
              </a:spcAft>
              <a:buFont typeface="Arial" panose="020B0604020202020204" pitchFamily="34" charset="0"/>
              <a:buChar char="•"/>
            </a:pPr>
            <a:r>
              <a:rPr lang="en-US" sz="2100" b="1" dirty="0">
                <a:solidFill>
                  <a:srgbClr val="785716"/>
                </a:solidFill>
                <a:latin typeface="Georgia"/>
              </a:rPr>
              <a:t>So, why doesn’t some entrepreneur run a business in the old Starch Factory? </a:t>
            </a:r>
          </a:p>
          <a:p>
            <a:pPr marL="285750" indent="-285750">
              <a:lnSpc>
                <a:spcPct val="102000"/>
              </a:lnSpc>
              <a:spcAft>
                <a:spcPts val="0"/>
              </a:spcAft>
              <a:buFont typeface="Arial" panose="020B0604020202020204" pitchFamily="34" charset="0"/>
              <a:buChar char="•"/>
            </a:pPr>
            <a:endParaRPr lang="en-US" sz="2400" b="1" dirty="0"/>
          </a:p>
          <a:p>
            <a:pPr marL="742950" lvl="1" indent="-285750">
              <a:lnSpc>
                <a:spcPct val="102000"/>
              </a:lnSpc>
              <a:spcAft>
                <a:spcPts val="400"/>
              </a:spcAft>
              <a:buFont typeface="Arial" panose="020B0604020202020204" pitchFamily="34" charset="0"/>
              <a:buChar char="•"/>
            </a:pPr>
            <a:r>
              <a:rPr lang="en-US" sz="1800" b="1" dirty="0">
                <a:solidFill>
                  <a:srgbClr val="42505B"/>
                </a:solidFill>
                <a:latin typeface="Aptos"/>
              </a:rPr>
              <a:t>This is highly unlikely! Well, as it sits today anyway… As economies change, entrepreneurs are motivated by the expected results from - </a:t>
            </a:r>
          </a:p>
          <a:p>
            <a:pPr marL="742950" lvl="1" indent="-285750">
              <a:lnSpc>
                <a:spcPct val="102000"/>
              </a:lnSpc>
              <a:spcAft>
                <a:spcPts val="0"/>
              </a:spcAft>
              <a:buFont typeface="Arial" panose="020B0604020202020204" pitchFamily="34" charset="0"/>
              <a:buChar char="•"/>
            </a:pPr>
            <a:endParaRPr lang="en-US" sz="2400" b="1" dirty="0"/>
          </a:p>
          <a:p>
            <a:pPr marL="1200150" lvl="2" indent="-285750">
              <a:lnSpc>
                <a:spcPct val="102000"/>
              </a:lnSpc>
              <a:spcAft>
                <a:spcPts val="400"/>
              </a:spcAft>
              <a:buFont typeface="Arial" panose="020B0604020202020204" pitchFamily="34" charset="0"/>
              <a:buChar char="•"/>
            </a:pPr>
            <a:r>
              <a:rPr lang="en-US" sz="1800" b="1" dirty="0">
                <a:solidFill>
                  <a:srgbClr val="42505B"/>
                </a:solidFill>
                <a:latin typeface="Aptos"/>
              </a:rPr>
              <a:t>Economic profit. The cost to purchase and clean up the current property is far greater than what it would cost to start new. </a:t>
            </a:r>
          </a:p>
          <a:p>
            <a:pPr marL="1657350" lvl="3" indent="-285750">
              <a:lnSpc>
                <a:spcPct val="102000"/>
              </a:lnSpc>
              <a:spcBef>
                <a:spcPts val="400"/>
              </a:spcBef>
              <a:spcAft>
                <a:spcPts val="500"/>
              </a:spcAft>
              <a:buFont typeface="Arial" panose="020B0604020202020204" pitchFamily="34" charset="0"/>
              <a:buChar char="•"/>
            </a:pPr>
            <a:r>
              <a:rPr lang="en-US" sz="2100" b="1" i="1" u="sng" dirty="0">
                <a:solidFill>
                  <a:srgbClr val="785716"/>
                </a:solidFill>
                <a:latin typeface="Georgia"/>
              </a:rPr>
              <a:t>Entrepreneurs (creditors/investors) avoid losses!</a:t>
            </a:r>
          </a:p>
          <a:p>
            <a:pPr marL="1200150" lvl="2" indent="-285750">
              <a:lnSpc>
                <a:spcPct val="102000"/>
              </a:lnSpc>
              <a:spcAft>
                <a:spcPts val="0"/>
              </a:spcAft>
              <a:buFont typeface="Arial" panose="020B0604020202020204" pitchFamily="34" charset="0"/>
              <a:buChar char="•"/>
            </a:pPr>
            <a:endParaRPr lang="en-US" sz="2400" b="1" dirty="0"/>
          </a:p>
          <a:p>
            <a:pPr marL="742950" lvl="1" indent="-285750">
              <a:lnSpc>
                <a:spcPct val="102000"/>
              </a:lnSpc>
              <a:spcAft>
                <a:spcPts val="0"/>
              </a:spcAft>
              <a:buFont typeface="Arial" panose="020B0604020202020204" pitchFamily="34" charset="0"/>
              <a:buChar char="•"/>
            </a:pPr>
            <a:endParaRPr lang="en-US" sz="2400" b="1" dirty="0"/>
          </a:p>
          <a:p>
            <a:pPr marL="742950" lvl="1" indent="-285750">
              <a:lnSpc>
                <a:spcPct val="102000"/>
              </a:lnSpc>
              <a:spcAft>
                <a:spcPts val="0"/>
              </a:spcAft>
              <a:buFont typeface="Arial" panose="020B0604020202020204" pitchFamily="34" charset="0"/>
              <a:buChar char="•"/>
            </a:pPr>
            <a:endParaRPr lang="en-US" sz="2400" b="1" dirty="0"/>
          </a:p>
        </p:txBody>
      </p:sp>
    </p:spTree>
    <p:extLst>
      <p:ext uri="{BB962C8B-B14F-4D97-AF65-F5344CB8AC3E}">
        <p14:creationId xmlns:p14="http://schemas.microsoft.com/office/powerpoint/2010/main" val="2819769852"/>
      </p:ext>
    </p:extLst>
  </p:cSld>
  <p:clrMapOvr>
    <a:masterClrMapping/>
  </p:clrMapOvr>
  <p:transition spd="med">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5F2E9"/>
        </a:solidFill>
        <a:effectLst/>
      </p:bgPr>
    </p:bg>
    <p:spTree>
      <p:nvGrpSpPr>
        <p:cNvPr id="1" name="">
          <a:extLst>
            <a:ext uri="{FF2B5EF4-FFF2-40B4-BE49-F238E27FC236}">
              <a16:creationId xmlns:a16="http://schemas.microsoft.com/office/drawing/2014/main" id="{B554B355-6A80-0157-6A1A-4B3F8BF3C20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E551FD6-F286-4E3E-7BBE-3CB4450A284E}"/>
              </a:ext>
            </a:extLst>
          </p:cNvPr>
          <p:cNvSpPr txBox="1"/>
          <p:nvPr/>
        </p:nvSpPr>
        <p:spPr>
          <a:xfrm>
            <a:off x="-261931" y="201668"/>
            <a:ext cx="10881360" cy="1896801"/>
          </a:xfrm>
          <a:prstGeom prst="rect">
            <a:avLst/>
          </a:prstGeom>
          <a:noFill/>
          <a:ln>
            <a:noFill/>
          </a:ln>
        </p:spPr>
        <p:txBody>
          <a:bodyPr wrap="square" tIns="54864" bIns="54864" rtlCol="0" anchor="t">
            <a:spAutoFit/>
          </a:bodyPr>
          <a:lstStyle/>
          <a:p>
            <a:pPr marL="742950" lvl="1" indent="-285750" algn="ctr">
              <a:lnSpc>
                <a:spcPct val="102000"/>
              </a:lnSpc>
              <a:spcBef>
                <a:spcPts val="400"/>
              </a:spcBef>
              <a:spcAft>
                <a:spcPts val="500"/>
              </a:spcAft>
              <a:buFont typeface="Arial" panose="020B0604020202020204" pitchFamily="34" charset="0"/>
              <a:buChar char="•"/>
            </a:pPr>
            <a:r>
              <a:rPr lang="en-US" sz="1900" b="1" dirty="0">
                <a:solidFill>
                  <a:srgbClr val="785716"/>
                </a:solidFill>
                <a:latin typeface="Georgia"/>
              </a:rPr>
              <a:t>Can we start small? See how it goes?</a:t>
            </a:r>
          </a:p>
          <a:p>
            <a:pPr marL="742950" lvl="1" indent="-285750">
              <a:lnSpc>
                <a:spcPct val="102000"/>
              </a:lnSpc>
              <a:spcAft>
                <a:spcPts val="0"/>
              </a:spcAft>
              <a:buFont typeface="Arial" panose="020B0604020202020204" pitchFamily="34" charset="0"/>
              <a:buChar char="•"/>
            </a:pPr>
            <a:endParaRPr lang="en-US" sz="2400" b="1" dirty="0"/>
          </a:p>
          <a:p>
            <a:pPr marL="1200150" lvl="2" indent="-285750">
              <a:lnSpc>
                <a:spcPct val="102000"/>
              </a:lnSpc>
              <a:spcAft>
                <a:spcPts val="400"/>
              </a:spcAft>
              <a:buFont typeface="Arial" panose="020B0604020202020204" pitchFamily="34" charset="0"/>
              <a:buChar char="•"/>
            </a:pPr>
            <a:endParaRPr lang="en-US" sz="1600" b="1" dirty="0">
              <a:solidFill>
                <a:srgbClr val="42505B"/>
              </a:solidFill>
              <a:latin typeface="Aptos"/>
            </a:endParaRPr>
          </a:p>
          <a:p>
            <a:pPr lvl="3">
              <a:lnSpc>
                <a:spcPct val="102000"/>
              </a:lnSpc>
              <a:spcAft>
                <a:spcPts val="0"/>
              </a:spcAft>
            </a:pPr>
            <a:endParaRPr lang="en-US" sz="2400" b="1" dirty="0"/>
          </a:p>
          <a:p>
            <a:pPr marL="1200150" lvl="2" indent="-285750">
              <a:lnSpc>
                <a:spcPct val="102000"/>
              </a:lnSpc>
              <a:spcAft>
                <a:spcPts val="0"/>
              </a:spcAft>
              <a:buFont typeface="Arial" panose="020B0604020202020204" pitchFamily="34" charset="0"/>
              <a:buChar char="•"/>
            </a:pPr>
            <a:endParaRPr lang="en-US" sz="2400" b="1" dirty="0"/>
          </a:p>
        </p:txBody>
      </p:sp>
      <p:pic>
        <p:nvPicPr>
          <p:cNvPr id="4" name="Picture 3" descr="The image depicts a dilapidated, abandoned brick factory building with a smokestack, overgrown with vegetation, situated near a serene river with a clock tower visible in the background.&#10;&#10;AI-generated content may be incorrect.">
            <a:extLst>
              <a:ext uri="{FF2B5EF4-FFF2-40B4-BE49-F238E27FC236}">
                <a16:creationId xmlns:a16="http://schemas.microsoft.com/office/drawing/2014/main" id="{9F045C3C-B081-4A06-73A6-36F865D5C8FB}"/>
              </a:ext>
            </a:extLst>
          </p:cNvPr>
          <p:cNvPicPr>
            <a:picLocks noChangeAspect="1"/>
          </p:cNvPicPr>
          <p:nvPr/>
        </p:nvPicPr>
        <p:blipFill>
          <a:blip r:embed="rId2"/>
          <a:stretch>
            <a:fillRect/>
          </a:stretch>
        </p:blipFill>
        <p:spPr>
          <a:xfrm>
            <a:off x="73262" y="556947"/>
            <a:ext cx="5647649" cy="3083043"/>
          </a:xfrm>
          <a:prstGeom prst="rect">
            <a:avLst/>
          </a:prstGeom>
        </p:spPr>
      </p:pic>
      <p:pic>
        <p:nvPicPr>
          <p:cNvPr id="6" name="Picture 5" descr="The image depicts a rustic, abandoned mill building with a clock tower, surrounded by a small, weathered house, a few trees, and a car parked on a grassy driveway.&#10;&#10;AI-generated content may be incorrect.">
            <a:extLst>
              <a:ext uri="{FF2B5EF4-FFF2-40B4-BE49-F238E27FC236}">
                <a16:creationId xmlns:a16="http://schemas.microsoft.com/office/drawing/2014/main" id="{F0978A17-30FC-4498-6E4D-F4C7D2D2E54F}"/>
              </a:ext>
            </a:extLst>
          </p:cNvPr>
          <p:cNvPicPr>
            <a:picLocks noChangeAspect="1"/>
          </p:cNvPicPr>
          <p:nvPr/>
        </p:nvPicPr>
        <p:blipFill>
          <a:blip r:embed="rId3"/>
          <a:stretch>
            <a:fillRect/>
          </a:stretch>
        </p:blipFill>
        <p:spPr>
          <a:xfrm>
            <a:off x="5779905" y="3256444"/>
            <a:ext cx="6228060" cy="3399888"/>
          </a:xfrm>
          <a:prstGeom prst="rect">
            <a:avLst/>
          </a:prstGeom>
        </p:spPr>
      </p:pic>
      <p:sp>
        <p:nvSpPr>
          <p:cNvPr id="7" name="TextBox 6">
            <a:extLst>
              <a:ext uri="{FF2B5EF4-FFF2-40B4-BE49-F238E27FC236}">
                <a16:creationId xmlns:a16="http://schemas.microsoft.com/office/drawing/2014/main" id="{2EBF70B6-055B-E771-7763-BBC67CBCDE3D}"/>
              </a:ext>
            </a:extLst>
          </p:cNvPr>
          <p:cNvSpPr txBox="1"/>
          <p:nvPr/>
        </p:nvSpPr>
        <p:spPr>
          <a:xfrm>
            <a:off x="5943600" y="730469"/>
            <a:ext cx="5686097" cy="1477328"/>
          </a:xfrm>
          <a:prstGeom prst="rect">
            <a:avLst/>
          </a:prstGeom>
          <a:noFill/>
        </p:spPr>
        <p:txBody>
          <a:bodyPr wrap="square" rtlCol="0">
            <a:spAutoFit/>
          </a:bodyPr>
          <a:lstStyle/>
          <a:p>
            <a:pPr marL="285750" indent="-285750">
              <a:buFont typeface="Arial" panose="020B0604020202020204" pitchFamily="34" charset="0"/>
              <a:buChar char="•"/>
            </a:pPr>
            <a:r>
              <a:rPr lang="en-US" dirty="0"/>
              <a:t>Public private partnerships working together can fix the BIG problems.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With the big problems fixed, the rest will happen naturally through private investment.</a:t>
            </a:r>
          </a:p>
        </p:txBody>
      </p:sp>
      <p:sp>
        <p:nvSpPr>
          <p:cNvPr id="8" name="TextBox 7">
            <a:extLst>
              <a:ext uri="{FF2B5EF4-FFF2-40B4-BE49-F238E27FC236}">
                <a16:creationId xmlns:a16="http://schemas.microsoft.com/office/drawing/2014/main" id="{08148CA6-60A2-DA61-1F93-10BCF1D1BAA4}"/>
              </a:ext>
            </a:extLst>
          </p:cNvPr>
          <p:cNvSpPr txBox="1"/>
          <p:nvPr/>
        </p:nvSpPr>
        <p:spPr>
          <a:xfrm>
            <a:off x="110359" y="3972910"/>
            <a:ext cx="5302469" cy="923330"/>
          </a:xfrm>
          <a:prstGeom prst="rect">
            <a:avLst/>
          </a:prstGeom>
          <a:noFill/>
        </p:spPr>
        <p:txBody>
          <a:bodyPr wrap="square" rtlCol="0">
            <a:spAutoFit/>
          </a:bodyPr>
          <a:lstStyle/>
          <a:p>
            <a:r>
              <a:rPr lang="en-US" dirty="0"/>
              <a:t>If left ignored, a suppression of growth will push encourage an environment lacking maintenance and private investment. </a:t>
            </a:r>
          </a:p>
        </p:txBody>
      </p:sp>
    </p:spTree>
    <p:extLst>
      <p:ext uri="{BB962C8B-B14F-4D97-AF65-F5344CB8AC3E}">
        <p14:creationId xmlns:p14="http://schemas.microsoft.com/office/powerpoint/2010/main" val="2393398465"/>
      </p:ext>
    </p:extLst>
  </p:cSld>
  <p:clrMapOvr>
    <a:masterClrMapping/>
  </p:clrMapOvr>
  <p:transition spd="med">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0C1D31"/>
        </a:solidFill>
        <a:effectLst/>
      </p:bgPr>
    </p:bg>
    <p:spTree>
      <p:nvGrpSpPr>
        <p:cNvPr id="1" name="">
          <a:extLst>
            <a:ext uri="{FF2B5EF4-FFF2-40B4-BE49-F238E27FC236}">
              <a16:creationId xmlns:a16="http://schemas.microsoft.com/office/drawing/2014/main" id="{4D87C652-85F9-C82C-55C8-8E12C47AF1A9}"/>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98125014-9A7B-FA68-6AAA-D2B44FAA4E0A}"/>
              </a:ext>
            </a:extLst>
          </p:cNvPr>
          <p:cNvSpPr txBox="1"/>
          <p:nvPr/>
        </p:nvSpPr>
        <p:spPr>
          <a:xfrm>
            <a:off x="458671" y="739718"/>
            <a:ext cx="10881360" cy="3226717"/>
          </a:xfrm>
          <a:prstGeom prst="rect">
            <a:avLst/>
          </a:prstGeom>
          <a:noFill/>
          <a:ln>
            <a:noFill/>
          </a:ln>
        </p:spPr>
        <p:txBody>
          <a:bodyPr wrap="square" tIns="54864" bIns="54864" rtlCol="0" anchor="t">
            <a:spAutoFit/>
          </a:bodyPr>
          <a:lstStyle/>
          <a:p>
            <a:pPr>
              <a:lnSpc>
                <a:spcPct val="102000"/>
              </a:lnSpc>
              <a:spcAft>
                <a:spcPts val="400"/>
              </a:spcAft>
            </a:pPr>
            <a:r>
              <a:rPr lang="en-US" sz="1600" dirty="0">
                <a:solidFill>
                  <a:srgbClr val="D9E1E8"/>
                </a:solidFill>
                <a:latin typeface="Aptos"/>
              </a:rPr>
              <a:t>Take the first step in moving our town into the future and capitalize on the opportunity that we all agree exists. </a:t>
            </a:r>
          </a:p>
          <a:p>
            <a:pPr>
              <a:lnSpc>
                <a:spcPct val="102000"/>
              </a:lnSpc>
              <a:spcAft>
                <a:spcPts val="400"/>
              </a:spcAft>
            </a:pPr>
            <a:endParaRPr lang="en-US" sz="1600" dirty="0">
              <a:solidFill>
                <a:srgbClr val="D9E1E8"/>
              </a:solidFill>
              <a:latin typeface="Aptos"/>
            </a:endParaRPr>
          </a:p>
          <a:p>
            <a:pPr>
              <a:lnSpc>
                <a:spcPct val="102000"/>
              </a:lnSpc>
              <a:spcAft>
                <a:spcPts val="400"/>
              </a:spcAft>
            </a:pPr>
            <a:endParaRPr lang="en-US" sz="1600" dirty="0">
              <a:solidFill>
                <a:srgbClr val="D9E1E8"/>
              </a:solidFill>
              <a:latin typeface="Aptos"/>
            </a:endParaRPr>
          </a:p>
          <a:p>
            <a:pPr>
              <a:lnSpc>
                <a:spcPct val="102000"/>
              </a:lnSpc>
              <a:spcAft>
                <a:spcPts val="400"/>
              </a:spcAft>
            </a:pPr>
            <a:endParaRPr lang="en-US" sz="1600" dirty="0">
              <a:solidFill>
                <a:srgbClr val="D9E1E8"/>
              </a:solidFill>
              <a:latin typeface="Aptos"/>
            </a:endParaRPr>
          </a:p>
          <a:p>
            <a:pPr marL="342900" indent="-342900">
              <a:lnSpc>
                <a:spcPct val="102000"/>
              </a:lnSpc>
              <a:spcAft>
                <a:spcPts val="400"/>
              </a:spcAft>
              <a:buFont typeface="+mj-lt"/>
              <a:buAutoNum type="arabicPeriod"/>
            </a:pPr>
            <a:r>
              <a:rPr lang="en-US" sz="1600" dirty="0">
                <a:solidFill>
                  <a:srgbClr val="D9E1E8"/>
                </a:solidFill>
                <a:latin typeface="Aptos"/>
              </a:rPr>
              <a:t>The first step in resolving our anchor property problem is to create an economic development arm to facilitate negotiations regarding the purchase, clean up, and rebuild of our valuable downtown. With this step, obtain a $3,000,000 commitment  </a:t>
            </a:r>
          </a:p>
          <a:p>
            <a:pPr marL="342900" indent="-342900">
              <a:lnSpc>
                <a:spcPct val="102000"/>
              </a:lnSpc>
              <a:spcAft>
                <a:spcPts val="400"/>
              </a:spcAft>
              <a:buFont typeface="+mj-lt"/>
              <a:buAutoNum type="arabicPeriod"/>
            </a:pPr>
            <a:endParaRPr lang="en-US" sz="1600" dirty="0">
              <a:solidFill>
                <a:srgbClr val="D9E1E8"/>
              </a:solidFill>
              <a:latin typeface="Aptos"/>
            </a:endParaRPr>
          </a:p>
          <a:p>
            <a:pPr marL="342900" indent="-342900">
              <a:lnSpc>
                <a:spcPct val="102000"/>
              </a:lnSpc>
              <a:spcAft>
                <a:spcPts val="400"/>
              </a:spcAft>
              <a:buFont typeface="+mj-lt"/>
              <a:buAutoNum type="arabicPeriod"/>
            </a:pPr>
            <a:endParaRPr lang="en-US" sz="1600" dirty="0">
              <a:solidFill>
                <a:srgbClr val="D9E1E8"/>
              </a:solidFill>
              <a:latin typeface="Aptos"/>
            </a:endParaRPr>
          </a:p>
          <a:p>
            <a:pPr marL="342900" indent="-342900">
              <a:lnSpc>
                <a:spcPct val="102000"/>
              </a:lnSpc>
              <a:spcAft>
                <a:spcPts val="400"/>
              </a:spcAft>
              <a:buFont typeface="+mj-lt"/>
              <a:buAutoNum type="arabicPeriod"/>
            </a:pPr>
            <a:r>
              <a:rPr lang="en-US" sz="1600" dirty="0">
                <a:solidFill>
                  <a:srgbClr val="D9E1E8"/>
                </a:solidFill>
                <a:latin typeface="Aptos"/>
              </a:rPr>
              <a:t>Step two – harness the benefits of a TIF, allowing us the greatest return of our investment that can help support growth for a period of up to 30 years. </a:t>
            </a:r>
          </a:p>
        </p:txBody>
      </p:sp>
    </p:spTree>
    <p:extLst>
      <p:ext uri="{BB962C8B-B14F-4D97-AF65-F5344CB8AC3E}">
        <p14:creationId xmlns:p14="http://schemas.microsoft.com/office/powerpoint/2010/main" val="1943112727"/>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3060C83-F051-4F0E-ABAD-AA0DFC48B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Shape 9">
            <a:extLst>
              <a:ext uri="{FF2B5EF4-FFF2-40B4-BE49-F238E27FC236}">
                <a16:creationId xmlns:a16="http://schemas.microsoft.com/office/drawing/2014/main" id="{83C98ABE-055B-441F-B07E-44F97F083C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376156" y="-253670"/>
            <a:ext cx="1827638" cy="1376989"/>
          </a:xfrm>
          <a:custGeom>
            <a:avLst/>
            <a:gdLst>
              <a:gd name="connsiteX0" fmla="*/ 0 w 1827638"/>
              <a:gd name="connsiteY0" fmla="*/ 987379 h 1376989"/>
              <a:gd name="connsiteX1" fmla="*/ 987379 w 1827638"/>
              <a:gd name="connsiteY1" fmla="*/ 0 h 1376989"/>
              <a:gd name="connsiteX2" fmla="*/ 1827638 w 1827638"/>
              <a:gd name="connsiteY2" fmla="*/ 840260 h 1376989"/>
              <a:gd name="connsiteX3" fmla="*/ 1827638 w 1827638"/>
              <a:gd name="connsiteY3" fmla="*/ 1376989 h 1376989"/>
              <a:gd name="connsiteX4" fmla="*/ 0 w 1827638"/>
              <a:gd name="connsiteY4" fmla="*/ 1376989 h 13769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27638" h="1376989">
                <a:moveTo>
                  <a:pt x="0" y="987379"/>
                </a:moveTo>
                <a:lnTo>
                  <a:pt x="987379" y="0"/>
                </a:lnTo>
                <a:lnTo>
                  <a:pt x="1827638" y="840260"/>
                </a:lnTo>
                <a:lnTo>
                  <a:pt x="1827638" y="1376989"/>
                </a:lnTo>
                <a:lnTo>
                  <a:pt x="0" y="1376989"/>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29FDB030-9B49-4CED-8CCD-4D99382388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891641" y="422146"/>
            <a:ext cx="645368" cy="64536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783CA14-24A1-485C-8B30-D6A5D8798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900000" flipH="1">
            <a:off x="10043482" y="655140"/>
            <a:ext cx="687472" cy="687472"/>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9A97C86A-04D6-40F7-AE84-31AB43E6A8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9356643" y="0"/>
            <a:ext cx="2835357" cy="1480837"/>
          </a:xfrm>
          <a:custGeom>
            <a:avLst/>
            <a:gdLst>
              <a:gd name="connsiteX0" fmla="*/ 2835357 w 2835357"/>
              <a:gd name="connsiteY0" fmla="*/ 1480837 h 1480837"/>
              <a:gd name="connsiteX1" fmla="*/ 0 w 2835357"/>
              <a:gd name="connsiteY1" fmla="*/ 1480837 h 1480837"/>
              <a:gd name="connsiteX2" fmla="*/ 1552727 w 2835357"/>
              <a:gd name="connsiteY2" fmla="*/ 0 h 1480837"/>
              <a:gd name="connsiteX3" fmla="*/ 2835357 w 2835357"/>
              <a:gd name="connsiteY3" fmla="*/ 1223245 h 1480837"/>
            </a:gdLst>
            <a:ahLst/>
            <a:cxnLst>
              <a:cxn ang="0">
                <a:pos x="connsiteX0" y="connsiteY0"/>
              </a:cxn>
              <a:cxn ang="0">
                <a:pos x="connsiteX1" y="connsiteY1"/>
              </a:cxn>
              <a:cxn ang="0">
                <a:pos x="connsiteX2" y="connsiteY2"/>
              </a:cxn>
              <a:cxn ang="0">
                <a:pos x="connsiteX3" y="connsiteY3"/>
              </a:cxn>
            </a:cxnLst>
            <a:rect l="l" t="t" r="r" b="b"/>
            <a:pathLst>
              <a:path w="2835357" h="1480837">
                <a:moveTo>
                  <a:pt x="2835357" y="1480837"/>
                </a:moveTo>
                <a:lnTo>
                  <a:pt x="0" y="1480837"/>
                </a:lnTo>
                <a:lnTo>
                  <a:pt x="1552727" y="0"/>
                </a:lnTo>
                <a:lnTo>
                  <a:pt x="2835357" y="1223245"/>
                </a:lnTo>
                <a:close/>
              </a:path>
            </a:pathLst>
          </a:cu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8" name="Isosceles Triangle 17">
            <a:extLst>
              <a:ext uri="{FF2B5EF4-FFF2-40B4-BE49-F238E27FC236}">
                <a16:creationId xmlns:a16="http://schemas.microsoft.com/office/drawing/2014/main" id="{FF9F2414-84E8-453E-B1F3-389FDE819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976344" y="6115501"/>
            <a:ext cx="1494513" cy="742499"/>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The text emphasizes the importance of a society's spending on investments that generate productivity and income, rather than on consumption items that do not contribute to economic growth.&#10;&#10;AI-generated content may be incorrect.">
            <a:extLst>
              <a:ext uri="{FF2B5EF4-FFF2-40B4-BE49-F238E27FC236}">
                <a16:creationId xmlns:a16="http://schemas.microsoft.com/office/drawing/2014/main" id="{81E462BB-60C1-E3E0-1FA1-27E51332ABF6}"/>
              </a:ext>
            </a:extLst>
          </p:cNvPr>
          <p:cNvPicPr>
            <a:picLocks noChangeAspect="1"/>
          </p:cNvPicPr>
          <p:nvPr/>
        </p:nvPicPr>
        <p:blipFill>
          <a:blip r:embed="rId2"/>
          <a:stretch>
            <a:fillRect/>
          </a:stretch>
        </p:blipFill>
        <p:spPr>
          <a:xfrm>
            <a:off x="896701" y="1201176"/>
            <a:ext cx="9202993" cy="2364658"/>
          </a:xfrm>
          <a:prstGeom prst="rect">
            <a:avLst/>
          </a:prstGeom>
          <a:ln>
            <a:noFill/>
          </a:ln>
        </p:spPr>
      </p:pic>
      <p:sp>
        <p:nvSpPr>
          <p:cNvPr id="20" name="Isosceles Triangle 19">
            <a:extLst>
              <a:ext uri="{FF2B5EF4-FFF2-40B4-BE49-F238E27FC236}">
                <a16:creationId xmlns:a16="http://schemas.microsoft.com/office/drawing/2014/main" id="{3ECA69A1-7536-43AC-85EF-C7106179F5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7604080" y="6453143"/>
            <a:ext cx="814903" cy="404857"/>
          </a:xfrm>
          <a:prstGeom prst="triangle">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red tractor operates in a rural, green field under a clear sky with wind turbines in the background.&#10;&#10;AI-generated content may be incorrect.">
            <a:extLst>
              <a:ext uri="{FF2B5EF4-FFF2-40B4-BE49-F238E27FC236}">
                <a16:creationId xmlns:a16="http://schemas.microsoft.com/office/drawing/2014/main" id="{8698C5F9-F5F4-FEC1-AAEA-23F9F36095E5}"/>
              </a:ext>
            </a:extLst>
          </p:cNvPr>
          <p:cNvPicPr>
            <a:picLocks noChangeAspect="1"/>
          </p:cNvPicPr>
          <p:nvPr/>
        </p:nvPicPr>
        <p:blipFill>
          <a:blip r:embed="rId3"/>
          <a:stretch>
            <a:fillRect/>
          </a:stretch>
        </p:blipFill>
        <p:spPr>
          <a:xfrm>
            <a:off x="657667" y="4152590"/>
            <a:ext cx="2220337" cy="2246080"/>
          </a:xfrm>
          <a:prstGeom prst="rect">
            <a:avLst/>
          </a:prstGeom>
        </p:spPr>
      </p:pic>
      <p:pic>
        <p:nvPicPr>
          <p:cNvPr id="6" name="Picture 5" descr="A comically oversized, orange peeled potato sits on a couch, surrounded by books and a remote control, as if it's about to launch into a TV.&#10;&#10;AI-generated content may be incorrect.">
            <a:extLst>
              <a:ext uri="{FF2B5EF4-FFF2-40B4-BE49-F238E27FC236}">
                <a16:creationId xmlns:a16="http://schemas.microsoft.com/office/drawing/2014/main" id="{3D19C20D-215E-78B8-7508-134BCE59CF27}"/>
              </a:ext>
            </a:extLst>
          </p:cNvPr>
          <p:cNvPicPr>
            <a:picLocks noChangeAspect="1"/>
          </p:cNvPicPr>
          <p:nvPr/>
        </p:nvPicPr>
        <p:blipFill>
          <a:blip r:embed="rId4"/>
          <a:stretch>
            <a:fillRect/>
          </a:stretch>
        </p:blipFill>
        <p:spPr>
          <a:xfrm>
            <a:off x="7910846" y="3322760"/>
            <a:ext cx="3014759" cy="2698173"/>
          </a:xfrm>
          <a:prstGeom prst="rect">
            <a:avLst/>
          </a:prstGeom>
        </p:spPr>
      </p:pic>
    </p:spTree>
    <p:extLst>
      <p:ext uri="{BB962C8B-B14F-4D97-AF65-F5344CB8AC3E}">
        <p14:creationId xmlns:p14="http://schemas.microsoft.com/office/powerpoint/2010/main" val="2345207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mage depicts a strategic municipal investment solution to stimulate economic growth, property value, and community prosperity by addressing the underutilization of downtown assets.&#10;&#10;AI-generated content may be incorrect.">
            <a:extLst>
              <a:ext uri="{FF2B5EF4-FFF2-40B4-BE49-F238E27FC236}">
                <a16:creationId xmlns:a16="http://schemas.microsoft.com/office/drawing/2014/main" id="{831AE7BC-E5AB-728B-BA39-1146BC12B0B7}"/>
              </a:ext>
            </a:extLst>
          </p:cNvPr>
          <p:cNvPicPr>
            <a:picLocks noChangeAspect="1"/>
          </p:cNvPicPr>
          <p:nvPr/>
        </p:nvPicPr>
        <p:blipFill>
          <a:blip r:embed="rId2"/>
          <a:stretch>
            <a:fillRect/>
          </a:stretch>
        </p:blipFill>
        <p:spPr>
          <a:xfrm>
            <a:off x="1484128" y="0"/>
            <a:ext cx="9223744" cy="6858000"/>
          </a:xfrm>
          <a:prstGeom prst="rect">
            <a:avLst/>
          </a:prstGeom>
        </p:spPr>
      </p:pic>
    </p:spTree>
    <p:extLst>
      <p:ext uri="{BB962C8B-B14F-4D97-AF65-F5344CB8AC3E}">
        <p14:creationId xmlns:p14="http://schemas.microsoft.com/office/powerpoint/2010/main" val="3835650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3E8247D-8D37-FD08-0749-D6B36DA89912}"/>
              </a:ext>
            </a:extLst>
          </p:cNvPr>
          <p:cNvSpPr txBox="1"/>
          <p:nvPr/>
        </p:nvSpPr>
        <p:spPr>
          <a:xfrm>
            <a:off x="1062111" y="949569"/>
            <a:ext cx="8447649" cy="1477328"/>
          </a:xfrm>
          <a:prstGeom prst="rect">
            <a:avLst/>
          </a:prstGeom>
          <a:noFill/>
        </p:spPr>
        <p:txBody>
          <a:bodyPr wrap="square" rtlCol="0">
            <a:spAutoFit/>
          </a:bodyPr>
          <a:lstStyle/>
          <a:p>
            <a:r>
              <a:rPr lang="en-US" dirty="0"/>
              <a:t>Healthy Economy</a:t>
            </a:r>
          </a:p>
          <a:p>
            <a:endParaRPr lang="en-US" dirty="0"/>
          </a:p>
          <a:p>
            <a:r>
              <a:rPr lang="en-US" dirty="0"/>
              <a:t>The health of an economy can be identified through an exploration of changes in property values, or the number of growing businesses within a town, state, or country. </a:t>
            </a:r>
          </a:p>
        </p:txBody>
      </p:sp>
      <p:pic>
        <p:nvPicPr>
          <p:cNvPr id="6" name="Picture 5" descr="The diagram shows the median home values for Island Falls, Aroostook County, and the state of Maine, depicting a downward trend in Island Falls and Aroostook County, while Maine's values have slightly increased.&#10;&#10;AI-generated content may be incorrect.">
            <a:extLst>
              <a:ext uri="{FF2B5EF4-FFF2-40B4-BE49-F238E27FC236}">
                <a16:creationId xmlns:a16="http://schemas.microsoft.com/office/drawing/2014/main" id="{FD66EEF1-5D56-3B8E-6210-D28A20F8B43C}"/>
              </a:ext>
            </a:extLst>
          </p:cNvPr>
          <p:cNvPicPr>
            <a:picLocks noChangeAspect="1"/>
          </p:cNvPicPr>
          <p:nvPr/>
        </p:nvPicPr>
        <p:blipFill>
          <a:blip r:embed="rId2"/>
          <a:stretch>
            <a:fillRect/>
          </a:stretch>
        </p:blipFill>
        <p:spPr>
          <a:xfrm>
            <a:off x="1062111" y="2355166"/>
            <a:ext cx="8064200" cy="3574366"/>
          </a:xfrm>
          <a:prstGeom prst="rect">
            <a:avLst/>
          </a:prstGeom>
        </p:spPr>
      </p:pic>
      <p:pic>
        <p:nvPicPr>
          <p:cNvPr id="25" name="Picture 24" descr="The image depicts a cartoonish, cheerful avocado character holding a colorful exercise bike.&#10;&#10;AI-generated content may be incorrect.">
            <a:extLst>
              <a:ext uri="{FF2B5EF4-FFF2-40B4-BE49-F238E27FC236}">
                <a16:creationId xmlns:a16="http://schemas.microsoft.com/office/drawing/2014/main" id="{94E79BCC-1CC4-AC5C-E22A-34D6D2C6507B}"/>
              </a:ext>
            </a:extLst>
          </p:cNvPr>
          <p:cNvPicPr>
            <a:picLocks noChangeAspect="1"/>
          </p:cNvPicPr>
          <p:nvPr/>
        </p:nvPicPr>
        <p:blipFill>
          <a:blip r:embed="rId3"/>
          <a:stretch>
            <a:fillRect/>
          </a:stretch>
        </p:blipFill>
        <p:spPr>
          <a:xfrm>
            <a:off x="9735495" y="520863"/>
            <a:ext cx="2047890" cy="1933589"/>
          </a:xfrm>
          <a:prstGeom prst="rect">
            <a:avLst/>
          </a:prstGeom>
        </p:spPr>
      </p:pic>
    </p:spTree>
    <p:extLst>
      <p:ext uri="{BB962C8B-B14F-4D97-AF65-F5344CB8AC3E}">
        <p14:creationId xmlns:p14="http://schemas.microsoft.com/office/powerpoint/2010/main" val="2997617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4" name="Rectangle 33">
            <a:extLst>
              <a:ext uri="{FF2B5EF4-FFF2-40B4-BE49-F238E27FC236}">
                <a16:creationId xmlns:a16="http://schemas.microsoft.com/office/drawing/2014/main" id="{9089EED9-F54D-4F20-A2C6-949DE41769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7E46F721-3785-414D-8697-16AF490E68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63E5839-7961-7FD5-5575-9684D6ABE956}"/>
              </a:ext>
            </a:extLst>
          </p:cNvPr>
          <p:cNvSpPr txBox="1"/>
          <p:nvPr/>
        </p:nvSpPr>
        <p:spPr>
          <a:xfrm>
            <a:off x="8115300" y="1562669"/>
            <a:ext cx="3389515" cy="2380681"/>
          </a:xfrm>
          <a:prstGeom prst="rect">
            <a:avLst/>
          </a:prstGeom>
        </p:spPr>
        <p:txBody>
          <a:bodyPr vert="horz" lIns="91440" tIns="45720" rIns="91440" bIns="45720" rtlCol="0" anchor="b">
            <a:normAutofit/>
          </a:bodyPr>
          <a:lstStyle/>
          <a:p>
            <a:pPr lvl="1" algn="ctr">
              <a:lnSpc>
                <a:spcPct val="90000"/>
              </a:lnSpc>
              <a:spcBef>
                <a:spcPct val="0"/>
              </a:spcBef>
              <a:spcAft>
                <a:spcPts val="400"/>
              </a:spcAft>
            </a:pPr>
            <a:r>
              <a:rPr lang="en-US" sz="2800" b="1">
                <a:solidFill>
                  <a:schemeClr val="tx1">
                    <a:lumMod val="85000"/>
                    <a:lumOff val="15000"/>
                  </a:schemeClr>
                </a:solidFill>
                <a:latin typeface="+mj-lt"/>
                <a:ea typeface="+mj-ea"/>
                <a:cs typeface="+mj-cs"/>
              </a:rPr>
              <a:t>Our downtown parcels are not performing at their best/highest capacity. </a:t>
            </a:r>
          </a:p>
        </p:txBody>
      </p:sp>
      <p:pic>
        <p:nvPicPr>
          <p:cNvPr id="4" name="Picture 3">
            <a:extLst>
              <a:ext uri="{FF2B5EF4-FFF2-40B4-BE49-F238E27FC236}">
                <a16:creationId xmlns:a16="http://schemas.microsoft.com/office/drawing/2014/main" id="{CD1A9F58-050A-F58F-336C-4EB246AADB1D}"/>
              </a:ext>
            </a:extLst>
          </p:cNvPr>
          <p:cNvPicPr>
            <a:picLocks noChangeAspect="1"/>
          </p:cNvPicPr>
          <p:nvPr/>
        </p:nvPicPr>
        <p:blipFill>
          <a:blip r:embed="rId3"/>
          <a:srcRect r="240"/>
          <a:stretch>
            <a:fillRect/>
          </a:stretch>
        </p:blipFill>
        <p:spPr>
          <a:xfrm>
            <a:off x="20" y="1"/>
            <a:ext cx="7665573" cy="6857999"/>
          </a:xfrm>
          <a:custGeom>
            <a:avLst/>
            <a:gdLst/>
            <a:ahLst/>
            <a:cxnLst/>
            <a:rect l="l" t="t" r="r" b="b"/>
            <a:pathLst>
              <a:path w="7665593" h="6857999">
                <a:moveTo>
                  <a:pt x="0" y="0"/>
                </a:moveTo>
                <a:lnTo>
                  <a:pt x="7363783" y="0"/>
                </a:lnTo>
                <a:lnTo>
                  <a:pt x="7372954" y="18152"/>
                </a:lnTo>
                <a:cubicBezTo>
                  <a:pt x="7378508" y="27417"/>
                  <a:pt x="7383821" y="35694"/>
                  <a:pt x="7386404" y="41707"/>
                </a:cubicBezTo>
                <a:lnTo>
                  <a:pt x="7389058" y="60832"/>
                </a:lnTo>
                <a:lnTo>
                  <a:pt x="7394074" y="60137"/>
                </a:lnTo>
                <a:lnTo>
                  <a:pt x="7394443" y="67241"/>
                </a:lnTo>
                <a:lnTo>
                  <a:pt x="7394565" y="83099"/>
                </a:lnTo>
                <a:cubicBezTo>
                  <a:pt x="7395324" y="92994"/>
                  <a:pt x="7394122" y="120511"/>
                  <a:pt x="7395957" y="130584"/>
                </a:cubicBezTo>
                <a:cubicBezTo>
                  <a:pt x="7401306" y="133490"/>
                  <a:pt x="7404223" y="137975"/>
                  <a:pt x="7405574" y="143540"/>
                </a:cubicBezTo>
                <a:lnTo>
                  <a:pt x="7405725" y="155795"/>
                </a:lnTo>
                <a:lnTo>
                  <a:pt x="7418615" y="226869"/>
                </a:lnTo>
                <a:lnTo>
                  <a:pt x="7419579" y="236641"/>
                </a:lnTo>
                <a:lnTo>
                  <a:pt x="7423900" y="241933"/>
                </a:lnTo>
                <a:cubicBezTo>
                  <a:pt x="7424763" y="245974"/>
                  <a:pt x="7424206" y="257579"/>
                  <a:pt x="7424760" y="260885"/>
                </a:cubicBezTo>
                <a:cubicBezTo>
                  <a:pt x="7425580" y="261177"/>
                  <a:pt x="7426400" y="261469"/>
                  <a:pt x="7427220" y="261761"/>
                </a:cubicBezTo>
                <a:cubicBezTo>
                  <a:pt x="7431152" y="272291"/>
                  <a:pt x="7444241" y="311893"/>
                  <a:pt x="7448344" y="324055"/>
                </a:cubicBezTo>
                <a:cubicBezTo>
                  <a:pt x="7444563" y="326484"/>
                  <a:pt x="7450535" y="331924"/>
                  <a:pt x="7451833" y="334727"/>
                </a:cubicBezTo>
                <a:cubicBezTo>
                  <a:pt x="7449286" y="335161"/>
                  <a:pt x="7448510" y="341947"/>
                  <a:pt x="7450776" y="343948"/>
                </a:cubicBezTo>
                <a:cubicBezTo>
                  <a:pt x="7463202" y="391652"/>
                  <a:pt x="7437523" y="367773"/>
                  <a:pt x="7453791" y="395003"/>
                </a:cubicBezTo>
                <a:cubicBezTo>
                  <a:pt x="7454869" y="399820"/>
                  <a:pt x="7453841" y="403723"/>
                  <a:pt x="7451939" y="407147"/>
                </a:cubicBezTo>
                <a:lnTo>
                  <a:pt x="7448030" y="412254"/>
                </a:lnTo>
                <a:lnTo>
                  <a:pt x="7455416" y="432021"/>
                </a:lnTo>
                <a:cubicBezTo>
                  <a:pt x="7457991" y="441758"/>
                  <a:pt x="7459699" y="452007"/>
                  <a:pt x="7460479" y="462523"/>
                </a:cubicBezTo>
                <a:cubicBezTo>
                  <a:pt x="7455275" y="464882"/>
                  <a:pt x="7462669" y="473136"/>
                  <a:pt x="7464133" y="477020"/>
                </a:cubicBezTo>
                <a:cubicBezTo>
                  <a:pt x="7460734" y="477060"/>
                  <a:pt x="7459104" y="485663"/>
                  <a:pt x="7461914" y="488716"/>
                </a:cubicBezTo>
                <a:cubicBezTo>
                  <a:pt x="7474065" y="552879"/>
                  <a:pt x="7442314" y="516775"/>
                  <a:pt x="7461353" y="555280"/>
                </a:cubicBezTo>
                <a:cubicBezTo>
                  <a:pt x="7462345" y="561721"/>
                  <a:pt x="7460642" y="566553"/>
                  <a:pt x="7457829" y="570585"/>
                </a:cubicBezTo>
                <a:lnTo>
                  <a:pt x="7450804" y="577839"/>
                </a:lnTo>
                <a:lnTo>
                  <a:pt x="7453309" y="583524"/>
                </a:lnTo>
                <a:cubicBezTo>
                  <a:pt x="7453505" y="604977"/>
                  <a:pt x="7446306" y="611303"/>
                  <a:pt x="7453558" y="623785"/>
                </a:cubicBezTo>
                <a:cubicBezTo>
                  <a:pt x="7438483" y="642230"/>
                  <a:pt x="7452055" y="636019"/>
                  <a:pt x="7454362" y="650049"/>
                </a:cubicBezTo>
                <a:cubicBezTo>
                  <a:pt x="7457368" y="661117"/>
                  <a:pt x="7463152" y="640798"/>
                  <a:pt x="7464006" y="651645"/>
                </a:cubicBezTo>
                <a:cubicBezTo>
                  <a:pt x="7460114" y="663380"/>
                  <a:pt x="7472201" y="662829"/>
                  <a:pt x="7467442" y="675032"/>
                </a:cubicBezTo>
                <a:cubicBezTo>
                  <a:pt x="7458335" y="672068"/>
                  <a:pt x="7469207" y="699114"/>
                  <a:pt x="7461251" y="699956"/>
                </a:cubicBezTo>
                <a:cubicBezTo>
                  <a:pt x="7472628" y="710321"/>
                  <a:pt x="7458614" y="715529"/>
                  <a:pt x="7462119" y="729331"/>
                </a:cubicBezTo>
                <a:cubicBezTo>
                  <a:pt x="7466423" y="735831"/>
                  <a:pt x="7467162" y="740521"/>
                  <a:pt x="7462533" y="746910"/>
                </a:cubicBezTo>
                <a:cubicBezTo>
                  <a:pt x="7483486" y="776851"/>
                  <a:pt x="7463470" y="765024"/>
                  <a:pt x="7471529" y="793043"/>
                </a:cubicBezTo>
                <a:cubicBezTo>
                  <a:pt x="7480002" y="817184"/>
                  <a:pt x="7485500" y="844550"/>
                  <a:pt x="7505730" y="867898"/>
                </a:cubicBezTo>
                <a:cubicBezTo>
                  <a:pt x="7511461" y="872184"/>
                  <a:pt x="7513630" y="882707"/>
                  <a:pt x="7510576" y="891400"/>
                </a:cubicBezTo>
                <a:cubicBezTo>
                  <a:pt x="7510049" y="892894"/>
                  <a:pt x="7509385" y="894278"/>
                  <a:pt x="7508604" y="895508"/>
                </a:cubicBezTo>
                <a:cubicBezTo>
                  <a:pt x="7511698" y="915692"/>
                  <a:pt x="7525520" y="989520"/>
                  <a:pt x="7529143" y="1012510"/>
                </a:cubicBezTo>
                <a:cubicBezTo>
                  <a:pt x="7521781" y="1014371"/>
                  <a:pt x="7535067" y="1025997"/>
                  <a:pt x="7530347" y="1033444"/>
                </a:cubicBezTo>
                <a:cubicBezTo>
                  <a:pt x="7526204" y="1038777"/>
                  <a:pt x="7529270" y="1043549"/>
                  <a:pt x="7529596" y="1049120"/>
                </a:cubicBezTo>
                <a:cubicBezTo>
                  <a:pt x="7526339" y="1056460"/>
                  <a:pt x="7532220" y="1080398"/>
                  <a:pt x="7536437" y="1086639"/>
                </a:cubicBezTo>
                <a:cubicBezTo>
                  <a:pt x="7551094" y="1101553"/>
                  <a:pt x="7540210" y="1135442"/>
                  <a:pt x="7551438" y="1147834"/>
                </a:cubicBezTo>
                <a:cubicBezTo>
                  <a:pt x="7553086" y="1152330"/>
                  <a:pt x="7553752" y="1156729"/>
                  <a:pt x="7553808" y="1161047"/>
                </a:cubicBezTo>
                <a:lnTo>
                  <a:pt x="7552572" y="1173130"/>
                </a:lnTo>
                <a:lnTo>
                  <a:pt x="7549434" y="1176566"/>
                </a:lnTo>
                <a:lnTo>
                  <a:pt x="7550211" y="1183950"/>
                </a:lnTo>
                <a:lnTo>
                  <a:pt x="7549733" y="1186066"/>
                </a:lnTo>
                <a:cubicBezTo>
                  <a:pt x="7548807" y="1190108"/>
                  <a:pt x="7548001" y="1194099"/>
                  <a:pt x="7547683" y="1198047"/>
                </a:cubicBezTo>
                <a:cubicBezTo>
                  <a:pt x="7563423" y="1192855"/>
                  <a:pt x="7547566" y="1230782"/>
                  <a:pt x="7560295" y="1219849"/>
                </a:cubicBezTo>
                <a:cubicBezTo>
                  <a:pt x="7561281" y="1240644"/>
                  <a:pt x="7573138" y="1224782"/>
                  <a:pt x="7561835" y="1249779"/>
                </a:cubicBezTo>
                <a:cubicBezTo>
                  <a:pt x="7574707" y="1282065"/>
                  <a:pt x="7569916" y="1332957"/>
                  <a:pt x="7589445" y="1358245"/>
                </a:cubicBezTo>
                <a:cubicBezTo>
                  <a:pt x="7581989" y="1355103"/>
                  <a:pt x="7576204" y="1368711"/>
                  <a:pt x="7579904" y="1378136"/>
                </a:cubicBezTo>
                <a:cubicBezTo>
                  <a:pt x="7550647" y="1367117"/>
                  <a:pt x="7606267" y="1415404"/>
                  <a:pt x="7586303" y="1423699"/>
                </a:cubicBezTo>
                <a:cubicBezTo>
                  <a:pt x="7604838" y="1424108"/>
                  <a:pt x="7636267" y="1466352"/>
                  <a:pt x="7621059" y="1486236"/>
                </a:cubicBezTo>
                <a:cubicBezTo>
                  <a:pt x="7624771" y="1516526"/>
                  <a:pt x="7640092" y="1537976"/>
                  <a:pt x="7633966" y="1569734"/>
                </a:cubicBezTo>
                <a:cubicBezTo>
                  <a:pt x="7636447" y="1570719"/>
                  <a:pt x="7638522" y="1572334"/>
                  <a:pt x="7640304" y="1574384"/>
                </a:cubicBezTo>
                <a:lnTo>
                  <a:pt x="7644628" y="1581242"/>
                </a:lnTo>
                <a:lnTo>
                  <a:pt x="7644313" y="1582567"/>
                </a:lnTo>
                <a:cubicBezTo>
                  <a:pt x="7644257" y="1587776"/>
                  <a:pt x="7645302" y="1590443"/>
                  <a:pt x="7646831" y="1591983"/>
                </a:cubicBezTo>
                <a:cubicBezTo>
                  <a:pt x="7647577" y="1592347"/>
                  <a:pt x="7648323" y="1592711"/>
                  <a:pt x="7649069" y="1593074"/>
                </a:cubicBezTo>
                <a:lnTo>
                  <a:pt x="7651326" y="1599230"/>
                </a:lnTo>
                <a:lnTo>
                  <a:pt x="7657195" y="1610539"/>
                </a:lnTo>
                <a:lnTo>
                  <a:pt x="7656957" y="1613422"/>
                </a:lnTo>
                <a:lnTo>
                  <a:pt x="7663730" y="1631673"/>
                </a:lnTo>
                <a:lnTo>
                  <a:pt x="7663189" y="1632289"/>
                </a:lnTo>
                <a:cubicBezTo>
                  <a:pt x="7662131" y="1634085"/>
                  <a:pt x="7661641" y="1636199"/>
                  <a:pt x="7662326" y="1639024"/>
                </a:cubicBezTo>
                <a:cubicBezTo>
                  <a:pt x="7651979" y="1640024"/>
                  <a:pt x="7659188" y="1642819"/>
                  <a:pt x="7662125" y="1651067"/>
                </a:cubicBezTo>
                <a:cubicBezTo>
                  <a:pt x="7646711" y="1654462"/>
                  <a:pt x="7660667" y="1674670"/>
                  <a:pt x="7653812" y="1683345"/>
                </a:cubicBezTo>
                <a:cubicBezTo>
                  <a:pt x="7656316" y="1689330"/>
                  <a:pt x="7658683" y="1695719"/>
                  <a:pt x="7660803" y="1702414"/>
                </a:cubicBezTo>
                <a:lnTo>
                  <a:pt x="7661867" y="1756201"/>
                </a:lnTo>
                <a:lnTo>
                  <a:pt x="7649453" y="1812530"/>
                </a:lnTo>
                <a:cubicBezTo>
                  <a:pt x="7649183" y="1833366"/>
                  <a:pt x="7644573" y="1851408"/>
                  <a:pt x="7647823" y="1869041"/>
                </a:cubicBezTo>
                <a:cubicBezTo>
                  <a:pt x="7644238" y="1876204"/>
                  <a:pt x="7642789" y="1882956"/>
                  <a:pt x="7648156" y="1889503"/>
                </a:cubicBezTo>
                <a:cubicBezTo>
                  <a:pt x="7646365" y="1908946"/>
                  <a:pt x="7638702" y="1913653"/>
                  <a:pt x="7644679" y="1925974"/>
                </a:cubicBezTo>
                <a:cubicBezTo>
                  <a:pt x="7632281" y="1936898"/>
                  <a:pt x="7637013" y="1937545"/>
                  <a:pt x="7640564" y="1942678"/>
                </a:cubicBezTo>
                <a:lnTo>
                  <a:pt x="7640816" y="1943410"/>
                </a:lnTo>
                <a:lnTo>
                  <a:pt x="7639044" y="1944904"/>
                </a:lnTo>
                <a:lnTo>
                  <a:pt x="7638223" y="1947993"/>
                </a:lnTo>
                <a:lnTo>
                  <a:pt x="7638752" y="1956430"/>
                </a:lnTo>
                <a:lnTo>
                  <a:pt x="7639407" y="1959603"/>
                </a:lnTo>
                <a:cubicBezTo>
                  <a:pt x="7639690" y="1961788"/>
                  <a:pt x="7639658" y="1963239"/>
                  <a:pt x="7639396" y="1964244"/>
                </a:cubicBezTo>
                <a:lnTo>
                  <a:pt x="7639249" y="1964361"/>
                </a:lnTo>
                <a:lnTo>
                  <a:pt x="7639521" y="1968708"/>
                </a:lnTo>
                <a:cubicBezTo>
                  <a:pt x="7640315" y="1976045"/>
                  <a:pt x="7641402" y="1983186"/>
                  <a:pt x="7642694" y="1989983"/>
                </a:cubicBezTo>
                <a:cubicBezTo>
                  <a:pt x="7634556" y="1995729"/>
                  <a:pt x="7644169" y="2020842"/>
                  <a:pt x="7628828" y="2018094"/>
                </a:cubicBezTo>
                <a:cubicBezTo>
                  <a:pt x="7630116" y="2027262"/>
                  <a:pt x="7636485" y="2032807"/>
                  <a:pt x="7626423" y="2029720"/>
                </a:cubicBezTo>
                <a:cubicBezTo>
                  <a:pt x="7626559" y="2032738"/>
                  <a:pt x="7625703" y="2034598"/>
                  <a:pt x="7624364" y="2035929"/>
                </a:cubicBezTo>
                <a:lnTo>
                  <a:pt x="7623733" y="2036314"/>
                </a:lnTo>
                <a:lnTo>
                  <a:pt x="7626847" y="2056711"/>
                </a:lnTo>
                <a:lnTo>
                  <a:pt x="7626090" y="2059419"/>
                </a:lnTo>
                <a:lnTo>
                  <a:pt x="7629618" y="2072712"/>
                </a:lnTo>
                <a:lnTo>
                  <a:pt x="7630641" y="2079581"/>
                </a:lnTo>
                <a:lnTo>
                  <a:pt x="7632577" y="2081522"/>
                </a:lnTo>
                <a:cubicBezTo>
                  <a:pt x="7633753" y="2083617"/>
                  <a:pt x="7634261" y="2086620"/>
                  <a:pt x="7633251" y="2091658"/>
                </a:cubicBezTo>
                <a:lnTo>
                  <a:pt x="7632707" y="2092825"/>
                </a:lnTo>
                <a:lnTo>
                  <a:pt x="7635575" y="2101184"/>
                </a:lnTo>
                <a:cubicBezTo>
                  <a:pt x="7636900" y="2103876"/>
                  <a:pt x="7638586" y="2106260"/>
                  <a:pt x="7640772" y="2108190"/>
                </a:cubicBezTo>
                <a:cubicBezTo>
                  <a:pt x="7629093" y="2136655"/>
                  <a:pt x="7639778" y="2163513"/>
                  <a:pt x="7637758" y="2194409"/>
                </a:cubicBezTo>
                <a:cubicBezTo>
                  <a:pt x="7619585" y="2207765"/>
                  <a:pt x="7641835" y="2261154"/>
                  <a:pt x="7659453" y="2268824"/>
                </a:cubicBezTo>
                <a:cubicBezTo>
                  <a:pt x="7644015" y="2268997"/>
                  <a:pt x="7665037" y="2307714"/>
                  <a:pt x="7665583" y="2317700"/>
                </a:cubicBezTo>
                <a:cubicBezTo>
                  <a:pt x="7665764" y="2321029"/>
                  <a:pt x="7663671" y="2321166"/>
                  <a:pt x="7657195" y="2315619"/>
                </a:cubicBezTo>
                <a:cubicBezTo>
                  <a:pt x="7658997" y="2326231"/>
                  <a:pt x="7650972" y="2337185"/>
                  <a:pt x="7644431" y="2331209"/>
                </a:cubicBezTo>
                <a:cubicBezTo>
                  <a:pt x="7658433" y="2363448"/>
                  <a:pt x="7644510" y="2411031"/>
                  <a:pt x="7650869" y="2447461"/>
                </a:cubicBezTo>
                <a:cubicBezTo>
                  <a:pt x="7635485" y="2467322"/>
                  <a:pt x="7649719" y="2456555"/>
                  <a:pt x="7646841" y="2477156"/>
                </a:cubicBezTo>
                <a:cubicBezTo>
                  <a:pt x="7661004" y="2471521"/>
                  <a:pt x="7638896" y="2502164"/>
                  <a:pt x="7654880" y="2503292"/>
                </a:cubicBezTo>
                <a:cubicBezTo>
                  <a:pt x="7653849" y="2507005"/>
                  <a:pt x="7652348" y="2510567"/>
                  <a:pt x="7650720" y="2514131"/>
                </a:cubicBezTo>
                <a:lnTo>
                  <a:pt x="7649876" y="2516003"/>
                </a:lnTo>
                <a:lnTo>
                  <a:pt x="7649263" y="2523483"/>
                </a:lnTo>
                <a:lnTo>
                  <a:pt x="7645633" y="2525592"/>
                </a:lnTo>
                <a:lnTo>
                  <a:pt x="7642233" y="2536851"/>
                </a:lnTo>
                <a:cubicBezTo>
                  <a:pt x="7641494" y="2541069"/>
                  <a:pt x="7641323" y="2545607"/>
                  <a:pt x="7642069" y="2550622"/>
                </a:cubicBezTo>
                <a:cubicBezTo>
                  <a:pt x="7648404" y="2562959"/>
                  <a:pt x="7640640" y="2582170"/>
                  <a:pt x="7641110" y="2599544"/>
                </a:cubicBezTo>
                <a:lnTo>
                  <a:pt x="7643071" y="2607523"/>
                </a:lnTo>
                <a:lnTo>
                  <a:pt x="7639801" y="2633566"/>
                </a:lnTo>
                <a:cubicBezTo>
                  <a:pt x="7639166" y="2640978"/>
                  <a:pt x="7638833" y="2648672"/>
                  <a:pt x="7639065" y="2656773"/>
                </a:cubicBezTo>
                <a:lnTo>
                  <a:pt x="7640624" y="2671810"/>
                </a:lnTo>
                <a:lnTo>
                  <a:pt x="7639332" y="2675751"/>
                </a:lnTo>
                <a:cubicBezTo>
                  <a:pt x="7639476" y="2682617"/>
                  <a:pt x="7644027" y="2691703"/>
                  <a:pt x="7638498" y="2690893"/>
                </a:cubicBezTo>
                <a:lnTo>
                  <a:pt x="7640415" y="2698606"/>
                </a:lnTo>
                <a:lnTo>
                  <a:pt x="7636002" y="2706218"/>
                </a:lnTo>
                <a:cubicBezTo>
                  <a:pt x="7634978" y="2707053"/>
                  <a:pt x="7633887" y="2707679"/>
                  <a:pt x="7632770" y="2708079"/>
                </a:cubicBezTo>
                <a:lnTo>
                  <a:pt x="7634220" y="2718854"/>
                </a:lnTo>
                <a:lnTo>
                  <a:pt x="7631061" y="2727688"/>
                </a:lnTo>
                <a:lnTo>
                  <a:pt x="7633127" y="2735389"/>
                </a:lnTo>
                <a:lnTo>
                  <a:pt x="7632661" y="2738584"/>
                </a:lnTo>
                <a:lnTo>
                  <a:pt x="7631098" y="2746529"/>
                </a:lnTo>
                <a:cubicBezTo>
                  <a:pt x="7630002" y="2750602"/>
                  <a:pt x="7628681" y="2755160"/>
                  <a:pt x="7627624" y="2760235"/>
                </a:cubicBezTo>
                <a:lnTo>
                  <a:pt x="7627140" y="2764511"/>
                </a:lnTo>
                <a:lnTo>
                  <a:pt x="7621827" y="2773820"/>
                </a:lnTo>
                <a:cubicBezTo>
                  <a:pt x="7617811" y="2780593"/>
                  <a:pt x="7615104" y="2785923"/>
                  <a:pt x="7617284" y="2791840"/>
                </a:cubicBezTo>
                <a:cubicBezTo>
                  <a:pt x="7612094" y="2801924"/>
                  <a:pt x="7597550" y="2808970"/>
                  <a:pt x="7601430" y="2823567"/>
                </a:cubicBezTo>
                <a:cubicBezTo>
                  <a:pt x="7594841" y="2819137"/>
                  <a:pt x="7600633" y="2839778"/>
                  <a:pt x="7593865" y="2842217"/>
                </a:cubicBezTo>
                <a:cubicBezTo>
                  <a:pt x="7588415" y="2843342"/>
                  <a:pt x="7588901" y="2849866"/>
                  <a:pt x="7586893" y="2854834"/>
                </a:cubicBezTo>
                <a:cubicBezTo>
                  <a:pt x="7581327" y="2858374"/>
                  <a:pt x="7576244" y="2883372"/>
                  <a:pt x="7577046" y="2892075"/>
                </a:cubicBezTo>
                <a:cubicBezTo>
                  <a:pt x="7582584" y="2916606"/>
                  <a:pt x="7560175" y="2936338"/>
                  <a:pt x="7564026" y="2955950"/>
                </a:cubicBezTo>
                <a:cubicBezTo>
                  <a:pt x="7563501" y="2961086"/>
                  <a:pt x="7562240" y="2965343"/>
                  <a:pt x="7560529" y="2969031"/>
                </a:cubicBezTo>
                <a:lnTo>
                  <a:pt x="7554631" y="2978222"/>
                </a:lnTo>
                <a:lnTo>
                  <a:pt x="7550747" y="2978564"/>
                </a:lnTo>
                <a:lnTo>
                  <a:pt x="7548359" y="2985429"/>
                </a:lnTo>
                <a:lnTo>
                  <a:pt x="7547120" y="2986826"/>
                </a:lnTo>
                <a:cubicBezTo>
                  <a:pt x="7544741" y="2989483"/>
                  <a:pt x="7542480" y="2992194"/>
                  <a:pt x="7540621" y="2995267"/>
                </a:cubicBezTo>
                <a:cubicBezTo>
                  <a:pt x="7555200" y="3003715"/>
                  <a:pt x="7527208" y="3022799"/>
                  <a:pt x="7541739" y="3023946"/>
                </a:cubicBezTo>
                <a:cubicBezTo>
                  <a:pt x="7534059" y="3042303"/>
                  <a:pt x="7549904" y="3038579"/>
                  <a:pt x="7530781" y="3050462"/>
                </a:cubicBezTo>
                <a:cubicBezTo>
                  <a:pt x="7527838" y="3088204"/>
                  <a:pt x="7503338" y="3127251"/>
                  <a:pt x="7508515" y="3164510"/>
                </a:cubicBezTo>
                <a:cubicBezTo>
                  <a:pt x="7503888" y="3155782"/>
                  <a:pt x="7493770" y="3162549"/>
                  <a:pt x="7492866" y="3173520"/>
                </a:cubicBezTo>
                <a:cubicBezTo>
                  <a:pt x="7474179" y="3140376"/>
                  <a:pt x="7498581" y="3226463"/>
                  <a:pt x="7479395" y="3217191"/>
                </a:cubicBezTo>
                <a:cubicBezTo>
                  <a:pt x="7493905" y="3232643"/>
                  <a:pt x="7501608" y="3293915"/>
                  <a:pt x="7481475" y="3298298"/>
                </a:cubicBezTo>
                <a:cubicBezTo>
                  <a:pt x="7472089" y="3326890"/>
                  <a:pt x="7475493" y="3357480"/>
                  <a:pt x="7457722" y="3379292"/>
                </a:cubicBezTo>
                <a:cubicBezTo>
                  <a:pt x="7459285" y="3382143"/>
                  <a:pt x="7460273" y="3385199"/>
                  <a:pt x="7460850" y="3388381"/>
                </a:cubicBezTo>
                <a:lnTo>
                  <a:pt x="7461482" y="3397694"/>
                </a:lnTo>
                <a:lnTo>
                  <a:pt x="7460695" y="3398556"/>
                </a:lnTo>
                <a:cubicBezTo>
                  <a:pt x="7458532" y="3402904"/>
                  <a:pt x="7458275" y="3406007"/>
                  <a:pt x="7458858" y="3408553"/>
                </a:cubicBezTo>
                <a:lnTo>
                  <a:pt x="7460185" y="3411299"/>
                </a:lnTo>
                <a:lnTo>
                  <a:pt x="7459468" y="3418333"/>
                </a:lnTo>
                <a:lnTo>
                  <a:pt x="7459515" y="3432662"/>
                </a:lnTo>
                <a:lnTo>
                  <a:pt x="7458154" y="3434902"/>
                </a:lnTo>
                <a:lnTo>
                  <a:pt x="7456091" y="3455825"/>
                </a:lnTo>
                <a:cubicBezTo>
                  <a:pt x="7455865" y="3455850"/>
                  <a:pt x="7455638" y="3455877"/>
                  <a:pt x="7455413" y="3455903"/>
                </a:cubicBezTo>
                <a:cubicBezTo>
                  <a:pt x="7453843" y="3456557"/>
                  <a:pt x="7452596" y="3457940"/>
                  <a:pt x="7451989" y="3460886"/>
                </a:cubicBezTo>
                <a:cubicBezTo>
                  <a:pt x="7443388" y="3453296"/>
                  <a:pt x="7447961" y="3461529"/>
                  <a:pt x="7446929" y="3470886"/>
                </a:cubicBezTo>
                <a:cubicBezTo>
                  <a:pt x="7433341" y="3461186"/>
                  <a:pt x="7436171" y="3489615"/>
                  <a:pt x="7427213" y="3491353"/>
                </a:cubicBezTo>
                <a:cubicBezTo>
                  <a:pt x="7426761" y="3498443"/>
                  <a:pt x="7426037" y="3505767"/>
                  <a:pt x="7424990" y="3513143"/>
                </a:cubicBezTo>
                <a:lnTo>
                  <a:pt x="7424186" y="3517424"/>
                </a:lnTo>
                <a:cubicBezTo>
                  <a:pt x="7424132" y="3517438"/>
                  <a:pt x="7424077" y="3517453"/>
                  <a:pt x="7424024" y="3517467"/>
                </a:cubicBezTo>
                <a:cubicBezTo>
                  <a:pt x="7423536" y="3518305"/>
                  <a:pt x="7423153" y="3519678"/>
                  <a:pt x="7422883" y="3521896"/>
                </a:cubicBezTo>
                <a:lnTo>
                  <a:pt x="7422723" y="3525229"/>
                </a:lnTo>
                <a:lnTo>
                  <a:pt x="7421163" y="3533534"/>
                </a:lnTo>
                <a:lnTo>
                  <a:pt x="7419650" y="3536108"/>
                </a:lnTo>
                <a:lnTo>
                  <a:pt x="7417640" y="3536718"/>
                </a:lnTo>
                <a:lnTo>
                  <a:pt x="7417697" y="3537534"/>
                </a:lnTo>
                <a:cubicBezTo>
                  <a:pt x="7419749" y="3544077"/>
                  <a:pt x="7423989" y="3546875"/>
                  <a:pt x="7409814" y="3551598"/>
                </a:cubicBezTo>
                <a:cubicBezTo>
                  <a:pt x="7412376" y="3566128"/>
                  <a:pt x="7404108" y="3567090"/>
                  <a:pt x="7397719" y="3584844"/>
                </a:cubicBezTo>
                <a:cubicBezTo>
                  <a:pt x="7401116" y="3593573"/>
                  <a:pt x="7398130" y="3599358"/>
                  <a:pt x="7393057" y="3604546"/>
                </a:cubicBezTo>
                <a:cubicBezTo>
                  <a:pt x="7391792" y="3622895"/>
                  <a:pt x="7383125" y="3638008"/>
                  <a:pt x="7377811" y="3657793"/>
                </a:cubicBezTo>
                <a:cubicBezTo>
                  <a:pt x="7379886" y="3680874"/>
                  <a:pt x="7366255" y="3689531"/>
                  <a:pt x="7360624" y="3710685"/>
                </a:cubicBezTo>
                <a:cubicBezTo>
                  <a:pt x="7367950" y="3731637"/>
                  <a:pt x="7347999" y="3723947"/>
                  <a:pt x="7341489" y="3734006"/>
                </a:cubicBezTo>
                <a:lnTo>
                  <a:pt x="7340478" y="3737028"/>
                </a:lnTo>
                <a:lnTo>
                  <a:pt x="7340489" y="3745476"/>
                </a:lnTo>
                <a:lnTo>
                  <a:pt x="7340950" y="3748687"/>
                </a:lnTo>
                <a:cubicBezTo>
                  <a:pt x="7341098" y="3750887"/>
                  <a:pt x="7340976" y="3752333"/>
                  <a:pt x="7340653" y="3753314"/>
                </a:cubicBezTo>
                <a:lnTo>
                  <a:pt x="7340500" y="3753419"/>
                </a:lnTo>
                <a:lnTo>
                  <a:pt x="7340506" y="3757774"/>
                </a:lnTo>
                <a:cubicBezTo>
                  <a:pt x="7340847" y="3765147"/>
                  <a:pt x="7341495" y="3772345"/>
                  <a:pt x="7342369" y="3779218"/>
                </a:cubicBezTo>
                <a:cubicBezTo>
                  <a:pt x="7333890" y="3784348"/>
                  <a:pt x="7341949" y="3810090"/>
                  <a:pt x="7326800" y="3806225"/>
                </a:cubicBezTo>
                <a:cubicBezTo>
                  <a:pt x="7327524" y="3815461"/>
                  <a:pt x="7333545" y="3821456"/>
                  <a:pt x="7323686" y="3817640"/>
                </a:cubicBezTo>
                <a:cubicBezTo>
                  <a:pt x="7323637" y="3820659"/>
                  <a:pt x="7322668" y="3822449"/>
                  <a:pt x="7321247" y="3823678"/>
                </a:cubicBezTo>
                <a:lnTo>
                  <a:pt x="7320595" y="3824018"/>
                </a:lnTo>
                <a:lnTo>
                  <a:pt x="7322453" y="3844579"/>
                </a:lnTo>
                <a:lnTo>
                  <a:pt x="7321532" y="3847225"/>
                </a:lnTo>
                <a:lnTo>
                  <a:pt x="7324238" y="3860736"/>
                </a:lnTo>
                <a:lnTo>
                  <a:pt x="7324840" y="3867658"/>
                </a:lnTo>
                <a:lnTo>
                  <a:pt x="7326655" y="3869733"/>
                </a:lnTo>
                <a:cubicBezTo>
                  <a:pt x="7327701" y="3871909"/>
                  <a:pt x="7328023" y="3874942"/>
                  <a:pt x="7326706" y="3879891"/>
                </a:cubicBezTo>
                <a:lnTo>
                  <a:pt x="7326093" y="3881013"/>
                </a:lnTo>
                <a:lnTo>
                  <a:pt x="7328442" y="3889558"/>
                </a:lnTo>
                <a:cubicBezTo>
                  <a:pt x="7329602" y="3892339"/>
                  <a:pt x="7331138" y="3894839"/>
                  <a:pt x="7333203" y="3896924"/>
                </a:cubicBezTo>
                <a:cubicBezTo>
                  <a:pt x="7319795" y="3924445"/>
                  <a:pt x="7328820" y="3952004"/>
                  <a:pt x="7324908" y="3982658"/>
                </a:cubicBezTo>
                <a:cubicBezTo>
                  <a:pt x="7325522" y="4017325"/>
                  <a:pt x="7327874" y="4041416"/>
                  <a:pt x="7327588" y="4064228"/>
                </a:cubicBezTo>
                <a:cubicBezTo>
                  <a:pt x="7328735" y="4074940"/>
                  <a:pt x="7329351" y="4153102"/>
                  <a:pt x="7323186" y="4146664"/>
                </a:cubicBezTo>
                <a:cubicBezTo>
                  <a:pt x="7335189" y="4179829"/>
                  <a:pt x="7318370" y="4199117"/>
                  <a:pt x="7322488" y="4235901"/>
                </a:cubicBezTo>
                <a:cubicBezTo>
                  <a:pt x="7305909" y="4254573"/>
                  <a:pt x="7320783" y="4244884"/>
                  <a:pt x="7316645" y="4265209"/>
                </a:cubicBezTo>
                <a:cubicBezTo>
                  <a:pt x="7331133" y="4260631"/>
                  <a:pt x="7307179" y="4289560"/>
                  <a:pt x="7323069" y="4291857"/>
                </a:cubicBezTo>
                <a:cubicBezTo>
                  <a:pt x="7321814" y="4295483"/>
                  <a:pt x="7320095" y="4298923"/>
                  <a:pt x="7318251" y="4302359"/>
                </a:cubicBezTo>
                <a:lnTo>
                  <a:pt x="7317295" y="4304161"/>
                </a:lnTo>
                <a:lnTo>
                  <a:pt x="7316223" y="4311573"/>
                </a:lnTo>
                <a:lnTo>
                  <a:pt x="7312469" y="4313411"/>
                </a:lnTo>
                <a:lnTo>
                  <a:pt x="7306447" y="4403491"/>
                </a:lnTo>
                <a:cubicBezTo>
                  <a:pt x="7308849" y="4411399"/>
                  <a:pt x="7308497" y="4436984"/>
                  <a:pt x="7303688" y="4442497"/>
                </a:cubicBezTo>
                <a:cubicBezTo>
                  <a:pt x="7302637" y="4447969"/>
                  <a:pt x="7304327" y="4453942"/>
                  <a:pt x="7299181" y="4457128"/>
                </a:cubicBezTo>
                <a:cubicBezTo>
                  <a:pt x="7296154" y="4469016"/>
                  <a:pt x="7289197" y="4496240"/>
                  <a:pt x="7285530" y="4513823"/>
                </a:cubicBezTo>
                <a:cubicBezTo>
                  <a:pt x="7288769" y="4518560"/>
                  <a:pt x="7287100" y="4524649"/>
                  <a:pt x="7284412" y="4532609"/>
                </a:cubicBezTo>
                <a:lnTo>
                  <a:pt x="7282601" y="4540125"/>
                </a:lnTo>
                <a:lnTo>
                  <a:pt x="7291785" y="4563650"/>
                </a:lnTo>
                <a:lnTo>
                  <a:pt x="7284191" y="4636427"/>
                </a:lnTo>
                <a:lnTo>
                  <a:pt x="7292797" y="4672055"/>
                </a:lnTo>
                <a:cubicBezTo>
                  <a:pt x="7294304" y="4686552"/>
                  <a:pt x="7294421" y="4700466"/>
                  <a:pt x="7295425" y="4713953"/>
                </a:cubicBezTo>
                <a:cubicBezTo>
                  <a:pt x="7296104" y="4744441"/>
                  <a:pt x="7280378" y="4723911"/>
                  <a:pt x="7292574" y="4762180"/>
                </a:cubicBezTo>
                <a:cubicBezTo>
                  <a:pt x="7286719" y="4766152"/>
                  <a:pt x="7286266" y="4770971"/>
                  <a:pt x="7288689" y="4779168"/>
                </a:cubicBezTo>
                <a:cubicBezTo>
                  <a:pt x="7288592" y="4793971"/>
                  <a:pt x="7274303" y="4792486"/>
                  <a:pt x="7282355" y="4807636"/>
                </a:cubicBezTo>
                <a:cubicBezTo>
                  <a:pt x="7278556" y="4806204"/>
                  <a:pt x="7277539" y="4813202"/>
                  <a:pt x="7276505" y="4819678"/>
                </a:cubicBezTo>
                <a:lnTo>
                  <a:pt x="7273752" y="4823797"/>
                </a:lnTo>
                <a:lnTo>
                  <a:pt x="7283683" y="4847794"/>
                </a:lnTo>
                <a:cubicBezTo>
                  <a:pt x="7296832" y="4890479"/>
                  <a:pt x="7302379" y="4941877"/>
                  <a:pt x="7311552" y="4978326"/>
                </a:cubicBezTo>
                <a:cubicBezTo>
                  <a:pt x="7284161" y="4998846"/>
                  <a:pt x="7309660" y="4989594"/>
                  <a:pt x="7304880" y="5015024"/>
                </a:cubicBezTo>
                <a:cubicBezTo>
                  <a:pt x="7330355" y="5012307"/>
                  <a:pt x="7291032" y="5044485"/>
                  <a:pt x="7319932" y="5050993"/>
                </a:cubicBezTo>
                <a:cubicBezTo>
                  <a:pt x="7318148" y="5055414"/>
                  <a:pt x="7315506" y="5059493"/>
                  <a:pt x="7312641" y="5063537"/>
                </a:cubicBezTo>
                <a:lnTo>
                  <a:pt x="7311153" y="5065661"/>
                </a:lnTo>
                <a:lnTo>
                  <a:pt x="7310197" y="5075032"/>
                </a:lnTo>
                <a:lnTo>
                  <a:pt x="7303683" y="5076576"/>
                </a:lnTo>
                <a:lnTo>
                  <a:pt x="7297768" y="5089898"/>
                </a:lnTo>
                <a:cubicBezTo>
                  <a:pt x="7296519" y="5095057"/>
                  <a:pt x="7296302" y="5100805"/>
                  <a:pt x="7297750" y="5107454"/>
                </a:cubicBezTo>
                <a:cubicBezTo>
                  <a:pt x="7309447" y="5125240"/>
                  <a:pt x="7295812" y="5147341"/>
                  <a:pt x="7297014" y="5169708"/>
                </a:cubicBezTo>
                <a:lnTo>
                  <a:pt x="7300719" y="5180532"/>
                </a:lnTo>
                <a:lnTo>
                  <a:pt x="7295705" y="5210620"/>
                </a:lnTo>
                <a:lnTo>
                  <a:pt x="7296901" y="5212749"/>
                </a:lnTo>
                <a:cubicBezTo>
                  <a:pt x="7296704" y="5218058"/>
                  <a:pt x="7294377" y="5228574"/>
                  <a:pt x="7294523" y="5242477"/>
                </a:cubicBezTo>
                <a:lnTo>
                  <a:pt x="7297776" y="5296160"/>
                </a:lnTo>
                <a:lnTo>
                  <a:pt x="7289955" y="5304499"/>
                </a:lnTo>
                <a:lnTo>
                  <a:pt x="7286210" y="5305374"/>
                </a:lnTo>
                <a:lnTo>
                  <a:pt x="7286995" y="5320092"/>
                </a:lnTo>
                <a:lnTo>
                  <a:pt x="7281550" y="5330613"/>
                </a:lnTo>
                <a:lnTo>
                  <a:pt x="7285354" y="5340890"/>
                </a:lnTo>
                <a:lnTo>
                  <a:pt x="7281914" y="5354491"/>
                </a:lnTo>
                <a:cubicBezTo>
                  <a:pt x="7280017" y="5359352"/>
                  <a:pt x="7277725" y="5364763"/>
                  <a:pt x="7275918" y="5370917"/>
                </a:cubicBezTo>
                <a:lnTo>
                  <a:pt x="7267655" y="5384350"/>
                </a:lnTo>
                <a:lnTo>
                  <a:pt x="7263791" y="5406610"/>
                </a:lnTo>
                <a:cubicBezTo>
                  <a:pt x="7260956" y="5423841"/>
                  <a:pt x="7257650" y="5440271"/>
                  <a:pt x="7251522" y="5456222"/>
                </a:cubicBezTo>
                <a:cubicBezTo>
                  <a:pt x="7253699" y="5469913"/>
                  <a:pt x="7252931" y="5482529"/>
                  <a:pt x="7242311" y="5493751"/>
                </a:cubicBezTo>
                <a:cubicBezTo>
                  <a:pt x="7236636" y="5529727"/>
                  <a:pt x="7245809" y="5539513"/>
                  <a:pt x="7231835" y="5561252"/>
                </a:cubicBezTo>
                <a:cubicBezTo>
                  <a:pt x="7236311" y="5568555"/>
                  <a:pt x="7238499" y="5573475"/>
                  <a:pt x="7239152" y="5577121"/>
                </a:cubicBezTo>
                <a:cubicBezTo>
                  <a:pt x="7241111" y="5588065"/>
                  <a:pt x="7229268" y="5587525"/>
                  <a:pt x="7224043" y="5605355"/>
                </a:cubicBezTo>
                <a:cubicBezTo>
                  <a:pt x="7216774" y="5624244"/>
                  <a:pt x="7213225" y="5590845"/>
                  <a:pt x="7209229" y="5609118"/>
                </a:cubicBezTo>
                <a:cubicBezTo>
                  <a:pt x="7212098" y="5628346"/>
                  <a:pt x="7194168" y="5628785"/>
                  <a:pt x="7198222" y="5648700"/>
                </a:cubicBezTo>
                <a:cubicBezTo>
                  <a:pt x="7212577" y="5642705"/>
                  <a:pt x="7189541" y="5689259"/>
                  <a:pt x="7201221" y="5689771"/>
                </a:cubicBezTo>
                <a:cubicBezTo>
                  <a:pt x="7181618" y="5708428"/>
                  <a:pt x="7201258" y="5715573"/>
                  <a:pt x="7192555" y="5739098"/>
                </a:cubicBezTo>
                <a:cubicBezTo>
                  <a:pt x="7184486" y="5750478"/>
                  <a:pt x="7182208" y="5758416"/>
                  <a:pt x="7187522" y="5768603"/>
                </a:cubicBezTo>
                <a:cubicBezTo>
                  <a:pt x="7148692" y="5821144"/>
                  <a:pt x="7181577" y="5799065"/>
                  <a:pt x="7162500" y="5846928"/>
                </a:cubicBezTo>
                <a:lnTo>
                  <a:pt x="7160827" y="5850799"/>
                </a:lnTo>
                <a:lnTo>
                  <a:pt x="7163312" y="5866636"/>
                </a:lnTo>
                <a:cubicBezTo>
                  <a:pt x="7163884" y="5867070"/>
                  <a:pt x="7164455" y="5867505"/>
                  <a:pt x="7165029" y="5867939"/>
                </a:cubicBezTo>
                <a:lnTo>
                  <a:pt x="7142501" y="5914339"/>
                </a:lnTo>
                <a:lnTo>
                  <a:pt x="7143151" y="5921221"/>
                </a:lnTo>
                <a:lnTo>
                  <a:pt x="7123808" y="5950546"/>
                </a:lnTo>
                <a:lnTo>
                  <a:pt x="7116299" y="5966186"/>
                </a:lnTo>
                <a:lnTo>
                  <a:pt x="7106117" y="5983669"/>
                </a:lnTo>
                <a:lnTo>
                  <a:pt x="7109622" y="5995569"/>
                </a:lnTo>
                <a:cubicBezTo>
                  <a:pt x="7114727" y="6023526"/>
                  <a:pt x="7092983" y="6067450"/>
                  <a:pt x="7116605" y="6077139"/>
                </a:cubicBezTo>
                <a:cubicBezTo>
                  <a:pt x="7102148" y="6089933"/>
                  <a:pt x="7125501" y="6101908"/>
                  <a:pt x="7127573" y="6115892"/>
                </a:cubicBezTo>
                <a:cubicBezTo>
                  <a:pt x="7118381" y="6127056"/>
                  <a:pt x="7126331" y="6132595"/>
                  <a:pt x="7128098" y="6142737"/>
                </a:cubicBezTo>
                <a:cubicBezTo>
                  <a:pt x="7122429" y="6147329"/>
                  <a:pt x="7122724" y="6155912"/>
                  <a:pt x="7129375" y="6158833"/>
                </a:cubicBezTo>
                <a:cubicBezTo>
                  <a:pt x="7144709" y="6154689"/>
                  <a:pt x="7137060" y="6184499"/>
                  <a:pt x="7147635" y="6186714"/>
                </a:cubicBezTo>
                <a:cubicBezTo>
                  <a:pt x="7149842" y="6204016"/>
                  <a:pt x="7136414" y="6279145"/>
                  <a:pt x="7153343" y="6291871"/>
                </a:cubicBezTo>
                <a:cubicBezTo>
                  <a:pt x="7161381" y="6326852"/>
                  <a:pt x="7134450" y="6377408"/>
                  <a:pt x="7134923" y="6392273"/>
                </a:cubicBezTo>
                <a:cubicBezTo>
                  <a:pt x="7103997" y="6407024"/>
                  <a:pt x="7185503" y="6478818"/>
                  <a:pt x="7187236" y="6541940"/>
                </a:cubicBezTo>
                <a:cubicBezTo>
                  <a:pt x="7184250" y="6550446"/>
                  <a:pt x="7184290" y="6554993"/>
                  <a:pt x="7191340" y="6557275"/>
                </a:cubicBezTo>
                <a:cubicBezTo>
                  <a:pt x="7195412" y="6573685"/>
                  <a:pt x="7202070" y="6606060"/>
                  <a:pt x="7211670" y="6640404"/>
                </a:cubicBezTo>
                <a:cubicBezTo>
                  <a:pt x="7219591" y="6666216"/>
                  <a:pt x="7212698" y="6793331"/>
                  <a:pt x="7221085" y="6827708"/>
                </a:cubicBezTo>
                <a:lnTo>
                  <a:pt x="7227698" y="6857999"/>
                </a:lnTo>
                <a:lnTo>
                  <a:pt x="0" y="6857999"/>
                </a:lnTo>
                <a:close/>
              </a:path>
            </a:pathLst>
          </a:custGeom>
        </p:spPr>
      </p:pic>
      <p:sp>
        <p:nvSpPr>
          <p:cNvPr id="6" name="TextBox 5">
            <a:extLst>
              <a:ext uri="{FF2B5EF4-FFF2-40B4-BE49-F238E27FC236}">
                <a16:creationId xmlns:a16="http://schemas.microsoft.com/office/drawing/2014/main" id="{A1A9FEB6-B5EF-8622-0DAE-7E9C04FE0695}"/>
              </a:ext>
            </a:extLst>
          </p:cNvPr>
          <p:cNvSpPr txBox="1"/>
          <p:nvPr/>
        </p:nvSpPr>
        <p:spPr>
          <a:xfrm>
            <a:off x="3967089" y="274320"/>
            <a:ext cx="7687994" cy="461665"/>
          </a:xfrm>
          <a:prstGeom prst="rect">
            <a:avLst/>
          </a:prstGeom>
          <a:noFill/>
        </p:spPr>
        <p:txBody>
          <a:bodyPr wrap="square" rtlCol="0">
            <a:spAutoFit/>
          </a:bodyPr>
          <a:lstStyle/>
          <a:p>
            <a:r>
              <a:rPr lang="en-US" sz="2400" dirty="0"/>
              <a:t>Let’s explore our biggest challenge to economic growth -</a:t>
            </a:r>
          </a:p>
        </p:txBody>
      </p:sp>
    </p:spTree>
    <p:extLst>
      <p:ext uri="{BB962C8B-B14F-4D97-AF65-F5344CB8AC3E}">
        <p14:creationId xmlns:p14="http://schemas.microsoft.com/office/powerpoint/2010/main" val="1548735811"/>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66BBEB5-8699-5102-FD3A-45816211C3EB}"/>
            </a:ext>
          </a:extLst>
        </p:cNvPr>
        <p:cNvGrpSpPr/>
        <p:nvPr/>
      </p:nvGrpSpPr>
      <p:grpSpPr>
        <a:xfrm>
          <a:off x="0" y="0"/>
          <a:ext cx="0" cy="0"/>
          <a:chOff x="0" y="0"/>
          <a:chExt cx="0" cy="0"/>
        </a:xfrm>
      </p:grpSpPr>
      <p:sp>
        <p:nvSpPr>
          <p:cNvPr id="30" name="Rectangle 29">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cxnSp>
        <p:nvCxnSpPr>
          <p:cNvPr id="31" name="Straight Connector 30">
            <a:extLst>
              <a:ext uri="{FF2B5EF4-FFF2-40B4-BE49-F238E27FC236}">
                <a16:creationId xmlns:a16="http://schemas.microsoft.com/office/drawing/2014/main" id="{DAE05351-315A-4BA9-A90A-FE5C949522D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0" y="1851222"/>
            <a:ext cx="5448299"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BEDA949-7DA2-F4E3-62F9-18FDFFD1164D}"/>
              </a:ext>
            </a:extLst>
          </p:cNvPr>
          <p:cNvSpPr txBox="1"/>
          <p:nvPr/>
        </p:nvSpPr>
        <p:spPr>
          <a:xfrm>
            <a:off x="254000" y="1850813"/>
            <a:ext cx="5842000" cy="4367097"/>
          </a:xfrm>
          <a:prstGeom prst="rect">
            <a:avLst/>
          </a:prstGeom>
        </p:spPr>
        <p:txBody>
          <a:bodyPr vert="horz" lIns="91440" tIns="45720" rIns="91440" bIns="45720" rtlCol="0">
            <a:normAutofit lnSpcReduction="10000"/>
          </a:bodyPr>
          <a:lstStyle/>
          <a:p>
            <a:pPr marL="285750" indent="-228600">
              <a:lnSpc>
                <a:spcPct val="90000"/>
              </a:lnSpc>
              <a:spcBef>
                <a:spcPts val="400"/>
              </a:spcBef>
              <a:spcAft>
                <a:spcPts val="500"/>
              </a:spcAft>
              <a:buFont typeface="Arial" panose="020B0604020202020204" pitchFamily="34" charset="0"/>
              <a:buChar char="•"/>
            </a:pPr>
            <a:r>
              <a:rPr lang="en-US" sz="1600" dirty="0">
                <a:solidFill>
                  <a:schemeClr val="bg1"/>
                </a:solidFill>
              </a:rPr>
              <a:t>WE ALL BENEFIT!! </a:t>
            </a:r>
          </a:p>
          <a:p>
            <a:pPr marL="285750" indent="-228600">
              <a:lnSpc>
                <a:spcPct val="90000"/>
              </a:lnSpc>
              <a:spcBef>
                <a:spcPts val="400"/>
              </a:spcBef>
              <a:spcAft>
                <a:spcPts val="500"/>
              </a:spcAft>
              <a:buFont typeface="Arial" panose="020B0604020202020204" pitchFamily="34" charset="0"/>
              <a:buChar char="•"/>
            </a:pPr>
            <a:r>
              <a:rPr lang="en-US" sz="1600" dirty="0">
                <a:solidFill>
                  <a:schemeClr val="bg1"/>
                </a:solidFill>
              </a:rPr>
              <a:t>The largest contributor to household wealth stems from Home Equity. Higher Prices attract buyers. Lower Prices attract sellers. </a:t>
            </a:r>
          </a:p>
          <a:p>
            <a:pPr marL="742950" lvl="1" indent="-228600">
              <a:lnSpc>
                <a:spcPct val="90000"/>
              </a:lnSpc>
              <a:spcAft>
                <a:spcPts val="0"/>
              </a:spcAft>
              <a:buFont typeface="Arial" panose="020B0604020202020204" pitchFamily="34" charset="0"/>
              <a:buChar char="•"/>
            </a:pPr>
            <a:endParaRPr lang="en-US" sz="1600" dirty="0">
              <a:solidFill>
                <a:schemeClr val="bg1"/>
              </a:solidFill>
            </a:endParaRPr>
          </a:p>
          <a:p>
            <a:pPr marL="742950" lvl="1" indent="-228600">
              <a:lnSpc>
                <a:spcPct val="90000"/>
              </a:lnSpc>
              <a:spcAft>
                <a:spcPts val="400"/>
              </a:spcAft>
              <a:buFont typeface="Arial" panose="020B0604020202020204" pitchFamily="34" charset="0"/>
              <a:buChar char="•"/>
            </a:pPr>
            <a:r>
              <a:rPr lang="en-US" sz="1600" dirty="0">
                <a:solidFill>
                  <a:schemeClr val="bg1"/>
                </a:solidFill>
              </a:rPr>
              <a:t>This largest contributor to municipal budgets are Parcels of Land with the most desirable attributes i.e. waterfront, downtown center, accessibility 	</a:t>
            </a:r>
          </a:p>
          <a:p>
            <a:pPr marL="742950" lvl="1" indent="-228600">
              <a:lnSpc>
                <a:spcPct val="90000"/>
              </a:lnSpc>
              <a:spcAft>
                <a:spcPts val="0"/>
              </a:spcAft>
              <a:buFont typeface="Arial" panose="020B0604020202020204" pitchFamily="34" charset="0"/>
              <a:buChar char="•"/>
            </a:pPr>
            <a:endParaRPr lang="en-US" sz="1600" dirty="0">
              <a:solidFill>
                <a:schemeClr val="bg1"/>
              </a:solidFill>
            </a:endParaRPr>
          </a:p>
          <a:p>
            <a:pPr marL="742950" lvl="1" indent="-228600">
              <a:lnSpc>
                <a:spcPct val="90000"/>
              </a:lnSpc>
              <a:spcAft>
                <a:spcPts val="400"/>
              </a:spcAft>
              <a:buFont typeface="Arial" panose="020B0604020202020204" pitchFamily="34" charset="0"/>
              <a:buChar char="•"/>
            </a:pPr>
            <a:r>
              <a:rPr lang="en-US" sz="1600" dirty="0">
                <a:solidFill>
                  <a:schemeClr val="bg1"/>
                </a:solidFill>
              </a:rPr>
              <a:t>Island Falls has many attributes that make it a desirable place to live, work and play. By investing in our downtown, we adapt poor performing lots and turn them into high contribution Parcels of Land.  </a:t>
            </a:r>
          </a:p>
          <a:p>
            <a:pPr marL="742950" lvl="1" indent="-228600">
              <a:lnSpc>
                <a:spcPct val="90000"/>
              </a:lnSpc>
              <a:spcAft>
                <a:spcPts val="0"/>
              </a:spcAft>
              <a:buFont typeface="Arial" panose="020B0604020202020204" pitchFamily="34" charset="0"/>
              <a:buChar char="•"/>
            </a:pPr>
            <a:endParaRPr lang="en-US" sz="1600" dirty="0">
              <a:solidFill>
                <a:schemeClr val="bg1"/>
              </a:solidFill>
            </a:endParaRPr>
          </a:p>
          <a:p>
            <a:pPr marL="742950" lvl="1" indent="-228600">
              <a:lnSpc>
                <a:spcPct val="90000"/>
              </a:lnSpc>
              <a:spcAft>
                <a:spcPts val="400"/>
              </a:spcAft>
              <a:buFont typeface="Arial" panose="020B0604020202020204" pitchFamily="34" charset="0"/>
              <a:buChar char="•"/>
            </a:pPr>
            <a:r>
              <a:rPr lang="en-US" sz="1600" dirty="0">
                <a:solidFill>
                  <a:schemeClr val="bg1"/>
                </a:solidFill>
              </a:rPr>
              <a:t>Bring low performing lots to their full potential will increase the long-term demand for all Parcels of Land. </a:t>
            </a:r>
          </a:p>
          <a:p>
            <a:pPr marL="742950" lvl="1" indent="-228600">
              <a:lnSpc>
                <a:spcPct val="90000"/>
              </a:lnSpc>
              <a:spcAft>
                <a:spcPts val="400"/>
              </a:spcAft>
              <a:buFont typeface="Arial" panose="020B0604020202020204" pitchFamily="34" charset="0"/>
              <a:buChar char="•"/>
            </a:pPr>
            <a:endParaRPr lang="en-US" sz="1600" dirty="0">
              <a:solidFill>
                <a:schemeClr val="bg1"/>
              </a:solidFill>
            </a:endParaRPr>
          </a:p>
          <a:p>
            <a:pPr marL="285750" indent="-228600">
              <a:lnSpc>
                <a:spcPct val="90000"/>
              </a:lnSpc>
              <a:spcAft>
                <a:spcPts val="400"/>
              </a:spcAft>
              <a:buFont typeface="Arial" panose="020B0604020202020204" pitchFamily="34" charset="0"/>
              <a:buChar char="•"/>
            </a:pPr>
            <a:r>
              <a:rPr lang="en-US" sz="1600" dirty="0">
                <a:solidFill>
                  <a:schemeClr val="bg1"/>
                </a:solidFill>
              </a:rPr>
              <a:t>More resources for all.</a:t>
            </a:r>
          </a:p>
          <a:p>
            <a:pPr marL="285750" indent="-228600">
              <a:lnSpc>
                <a:spcPct val="90000"/>
              </a:lnSpc>
              <a:spcAft>
                <a:spcPts val="400"/>
              </a:spcAft>
              <a:buFont typeface="Arial" panose="020B0604020202020204" pitchFamily="34" charset="0"/>
              <a:buChar char="•"/>
            </a:pPr>
            <a:r>
              <a:rPr lang="en-US" sz="1600" dirty="0">
                <a:solidFill>
                  <a:schemeClr val="bg1"/>
                </a:solidFill>
              </a:rPr>
              <a:t>Improved quality of life for our community members.</a:t>
            </a:r>
          </a:p>
        </p:txBody>
      </p:sp>
      <p:pic>
        <p:nvPicPr>
          <p:cNvPr id="4" name="Picture 3">
            <a:extLst>
              <a:ext uri="{FF2B5EF4-FFF2-40B4-BE49-F238E27FC236}">
                <a16:creationId xmlns:a16="http://schemas.microsoft.com/office/drawing/2014/main" id="{98F06031-8967-77B0-FAAA-87C5F8BCE473}"/>
              </a:ext>
            </a:extLst>
          </p:cNvPr>
          <p:cNvPicPr>
            <a:picLocks noChangeAspect="1"/>
          </p:cNvPicPr>
          <p:nvPr/>
        </p:nvPicPr>
        <p:blipFill>
          <a:blip r:embed="rId2"/>
          <a:srcRect r="48450" b="-1"/>
          <a:stretch>
            <a:fillRect/>
          </a:stretch>
        </p:blipFill>
        <p:spPr>
          <a:xfrm>
            <a:off x="6515727" y="1159668"/>
            <a:ext cx="5676273" cy="5698332"/>
          </a:xfrm>
          <a:prstGeom prst="rect">
            <a:avLst/>
          </a:prstGeom>
        </p:spPr>
      </p:pic>
      <p:grpSp>
        <p:nvGrpSpPr>
          <p:cNvPr id="32" name="Group 31">
            <a:extLst>
              <a:ext uri="{FF2B5EF4-FFF2-40B4-BE49-F238E27FC236}">
                <a16:creationId xmlns:a16="http://schemas.microsoft.com/office/drawing/2014/main" id="{9D20816A-53A8-414B-9615-2877C108169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274779" y="1850813"/>
            <a:ext cx="4917221" cy="5007187"/>
            <a:chOff x="6833344" y="1502570"/>
            <a:chExt cx="4917221" cy="5007187"/>
          </a:xfrm>
        </p:grpSpPr>
        <p:cxnSp>
          <p:nvCxnSpPr>
            <p:cNvPr id="27" name="Straight Connector 26">
              <a:extLst>
                <a:ext uri="{FF2B5EF4-FFF2-40B4-BE49-F238E27FC236}">
                  <a16:creationId xmlns:a16="http://schemas.microsoft.com/office/drawing/2014/main" id="{49CC84F6-0A3D-42D4-84D1-34E857123F16}"/>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V="1">
              <a:off x="6833344" y="1502570"/>
              <a:ext cx="0" cy="5007187"/>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C76FD32F-1C07-4AF8-994F-CDC99B5D4413}"/>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6836570" y="1502570"/>
              <a:ext cx="4913995"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34263AE2-3758-C5D9-A80D-1B7F28F0B311}"/>
              </a:ext>
            </a:extLst>
          </p:cNvPr>
          <p:cNvSpPr txBox="1"/>
          <p:nvPr/>
        </p:nvSpPr>
        <p:spPr>
          <a:xfrm>
            <a:off x="254000" y="487680"/>
            <a:ext cx="4358640" cy="707886"/>
          </a:xfrm>
          <a:prstGeom prst="rect">
            <a:avLst/>
          </a:prstGeom>
          <a:noFill/>
        </p:spPr>
        <p:txBody>
          <a:bodyPr wrap="square" rtlCol="0">
            <a:spAutoFit/>
          </a:bodyPr>
          <a:lstStyle/>
          <a:p>
            <a:r>
              <a:rPr lang="en-US" sz="4000" dirty="0">
                <a:solidFill>
                  <a:schemeClr val="bg1"/>
                </a:solidFill>
              </a:rPr>
              <a:t>Why Care?</a:t>
            </a:r>
          </a:p>
        </p:txBody>
      </p:sp>
    </p:spTree>
    <p:extLst>
      <p:ext uri="{BB962C8B-B14F-4D97-AF65-F5344CB8AC3E}">
        <p14:creationId xmlns:p14="http://schemas.microsoft.com/office/powerpoint/2010/main" val="3657284121"/>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C1D31"/>
        </a:solidFill>
        <a:effectLst/>
      </p:bgPr>
    </p:bg>
    <p:spTree>
      <p:nvGrpSpPr>
        <p:cNvPr id="1" name="">
          <a:extLst>
            <a:ext uri="{FF2B5EF4-FFF2-40B4-BE49-F238E27FC236}">
              <a16:creationId xmlns:a16="http://schemas.microsoft.com/office/drawing/2014/main" id="{0101D964-7504-C54D-7341-74979A3204DA}"/>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C1D3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tIns="54864" bIns="54864" rtlCol="0" anchor="t"/>
          <a:lstStyle/>
          <a:p>
            <a:pPr algn="ctr">
              <a:lnSpc>
                <a:spcPct val="102000"/>
              </a:lnSpc>
              <a:spcAft>
                <a:spcPts val="0"/>
              </a:spcAft>
            </a:pPr>
            <a:endParaRPr lang="en-US"/>
          </a:p>
        </p:txBody>
      </p:sp>
      <p:sp>
        <p:nvSpPr>
          <p:cNvPr id="20" name="Freeform: Shape 1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607040" y="137160"/>
            <a:ext cx="914400" cy="384048"/>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rgbClr val="132E49"/>
          </a:solidFill>
          <a:ln w="12700">
            <a:solidFill>
              <a:srgbClr val="D6B361"/>
            </a:solidFill>
          </a:ln>
        </p:spPr>
        <p:style>
          <a:lnRef idx="2">
            <a:schemeClr val="accent1">
              <a:shade val="50000"/>
            </a:schemeClr>
          </a:lnRef>
          <a:fillRef idx="1">
            <a:schemeClr val="accent1"/>
          </a:fillRef>
          <a:effectRef idx="0">
            <a:schemeClr val="accent1"/>
          </a:effectRef>
          <a:fontRef idx="minor">
            <a:schemeClr val="lt1"/>
          </a:fontRef>
        </p:style>
        <p:txBody>
          <a:bodyPr wrap="square" tIns="54864" bIns="54864" rtlCol="0" anchor="t">
            <a:noAutofit/>
          </a:bodyPr>
          <a:lstStyle/>
          <a:p>
            <a:pPr algn="ctr">
              <a:lnSpc>
                <a:spcPct val="102000"/>
              </a:lnSpc>
              <a:spcAft>
                <a:spcPts val="0"/>
              </a:spcAft>
            </a:pPr>
            <a:endParaRPr lang="en-US"/>
          </a:p>
        </p:txBody>
      </p:sp>
      <p:sp>
        <p:nvSpPr>
          <p:cNvPr id="11" name="Arc 10">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02920" y="658368"/>
            <a:ext cx="3840480" cy="3840480"/>
          </a:xfrm>
          <a:prstGeom prst="arc">
            <a:avLst/>
          </a:prstGeom>
          <a:solidFill>
            <a:srgbClr val="D6B361"/>
          </a:solidFill>
          <a:ln w="12700" cap="rnd">
            <a:solidFill>
              <a:srgbClr val="D6B361"/>
            </a:solidFill>
            <a:prstDash val="dash"/>
          </a:ln>
        </p:spPr>
        <p:style>
          <a:lnRef idx="1">
            <a:schemeClr val="accent1"/>
          </a:lnRef>
          <a:fillRef idx="0">
            <a:schemeClr val="accent1"/>
          </a:fillRef>
          <a:effectRef idx="0">
            <a:schemeClr val="accent1"/>
          </a:effectRef>
          <a:fontRef idx="minor">
            <a:schemeClr val="tx1"/>
          </a:fontRef>
        </p:style>
        <p:txBody>
          <a:bodyPr wrap="square" tIns="54864" bIns="54864" rtlCol="0" anchor="t"/>
          <a:lstStyle/>
          <a:p>
            <a:pPr algn="ctr">
              <a:lnSpc>
                <a:spcPct val="102000"/>
              </a:lnSpc>
              <a:spcAft>
                <a:spcPts val="0"/>
              </a:spcAft>
            </a:pPr>
            <a:endParaRPr lang="en-US" dirty="0"/>
          </a:p>
        </p:txBody>
      </p:sp>
      <p:sp>
        <p:nvSpPr>
          <p:cNvPr id="2" name="TextBox 1">
            <a:extLst>
              <a:ext uri="{FF2B5EF4-FFF2-40B4-BE49-F238E27FC236}">
                <a16:creationId xmlns:a16="http://schemas.microsoft.com/office/drawing/2014/main" id="{E3C68315-9AEF-A2BD-D6F3-D8A6B8B983DC}"/>
              </a:ext>
            </a:extLst>
          </p:cNvPr>
          <p:cNvSpPr txBox="1"/>
          <p:nvPr/>
        </p:nvSpPr>
        <p:spPr>
          <a:xfrm>
            <a:off x="4651098" y="1810512"/>
            <a:ext cx="6812280" cy="1801368"/>
          </a:xfrm>
          <a:prstGeom prst="rect">
            <a:avLst/>
          </a:prstGeom>
          <a:noFill/>
          <a:ln>
            <a:noFill/>
          </a:ln>
        </p:spPr>
        <p:txBody>
          <a:bodyPr vert="horz" wrap="square" tIns="54864" bIns="54864" rtlCol="0" anchor="t">
            <a:normAutofit lnSpcReduction="10000"/>
          </a:bodyPr>
          <a:lstStyle/>
          <a:p>
            <a:pPr marL="342900" indent="-285750">
              <a:lnSpc>
                <a:spcPct val="102000"/>
              </a:lnSpc>
              <a:spcAft>
                <a:spcPts val="400"/>
              </a:spcAft>
              <a:buFont typeface="Arial" panose="020B0604020202020204" pitchFamily="34" charset="0"/>
              <a:buChar char="•"/>
            </a:pPr>
            <a:endParaRPr lang="en-US" sz="2100" dirty="0">
              <a:solidFill>
                <a:srgbClr val="D9E1E8"/>
              </a:solidFill>
              <a:latin typeface="Aptos"/>
            </a:endParaRPr>
          </a:p>
          <a:p>
            <a:pPr marL="342900" indent="-285750">
              <a:lnSpc>
                <a:spcPct val="102000"/>
              </a:lnSpc>
              <a:spcAft>
                <a:spcPts val="400"/>
              </a:spcAft>
              <a:buFont typeface="Arial" panose="020B0604020202020204" pitchFamily="34" charset="0"/>
              <a:buChar char="•"/>
            </a:pPr>
            <a:r>
              <a:rPr lang="en-US" sz="2100" dirty="0">
                <a:solidFill>
                  <a:srgbClr val="D9E1E8"/>
                </a:solidFill>
                <a:latin typeface="Aptos"/>
              </a:rPr>
              <a:t>High Building Vacancy </a:t>
            </a:r>
          </a:p>
          <a:p>
            <a:pPr marL="342900" indent="-285750">
              <a:lnSpc>
                <a:spcPct val="102000"/>
              </a:lnSpc>
              <a:spcAft>
                <a:spcPts val="400"/>
              </a:spcAft>
              <a:buFont typeface="Arial" panose="020B0604020202020204" pitchFamily="34" charset="0"/>
              <a:buChar char="•"/>
            </a:pPr>
            <a:r>
              <a:rPr lang="en-US" sz="2100" dirty="0">
                <a:solidFill>
                  <a:srgbClr val="D9E1E8"/>
                </a:solidFill>
                <a:latin typeface="Aptos"/>
              </a:rPr>
              <a:t>Limited Job Opportunities</a:t>
            </a:r>
          </a:p>
          <a:p>
            <a:pPr marL="342900" indent="-285750">
              <a:lnSpc>
                <a:spcPct val="102000"/>
              </a:lnSpc>
              <a:spcAft>
                <a:spcPts val="400"/>
              </a:spcAft>
              <a:buFont typeface="Arial" panose="020B0604020202020204" pitchFamily="34" charset="0"/>
              <a:buChar char="•"/>
            </a:pPr>
            <a:r>
              <a:rPr lang="en-US" sz="2100" dirty="0">
                <a:solidFill>
                  <a:srgbClr val="D9E1E8"/>
                </a:solidFill>
                <a:latin typeface="Aptos"/>
              </a:rPr>
              <a:t>Declining Contribution Sources</a:t>
            </a:r>
          </a:p>
          <a:p>
            <a:pPr marL="342900" indent="-285750">
              <a:lnSpc>
                <a:spcPct val="102000"/>
              </a:lnSpc>
              <a:spcAft>
                <a:spcPts val="400"/>
              </a:spcAft>
              <a:buFont typeface="Arial" panose="020B0604020202020204" pitchFamily="34" charset="0"/>
              <a:buChar char="•"/>
            </a:pPr>
            <a:r>
              <a:rPr lang="en-US" sz="2100" dirty="0">
                <a:solidFill>
                  <a:srgbClr val="D9E1E8"/>
                </a:solidFill>
                <a:latin typeface="Aptos"/>
              </a:rPr>
              <a:t>Limited Investment Activity</a:t>
            </a:r>
          </a:p>
        </p:txBody>
      </p:sp>
      <p:pic>
        <p:nvPicPr>
          <p:cNvPr id="3" name="Picture 2">
            <a:extLst>
              <a:ext uri="{FF2B5EF4-FFF2-40B4-BE49-F238E27FC236}">
                <a16:creationId xmlns:a16="http://schemas.microsoft.com/office/drawing/2014/main" id="{BB54643A-1211-6CF2-1F0E-5D0ADA867F94}"/>
              </a:ext>
            </a:extLst>
          </p:cNvPr>
          <p:cNvPicPr>
            <a:picLocks noChangeAspect="1"/>
          </p:cNvPicPr>
          <p:nvPr/>
        </p:nvPicPr>
        <p:blipFill>
          <a:blip r:embed="rId3"/>
          <a:stretch>
            <a:fillRect/>
          </a:stretch>
        </p:blipFill>
        <p:spPr>
          <a:xfrm>
            <a:off x="728622" y="804672"/>
            <a:ext cx="3398219" cy="3154680"/>
          </a:xfrm>
          <a:prstGeom prst="rect">
            <a:avLst/>
          </a:prstGeom>
          <a:ln w="19050">
            <a:solidFill>
              <a:srgbClr val="D6B361"/>
            </a:solidFill>
          </a:ln>
        </p:spPr>
      </p:pic>
      <p:sp>
        <p:nvSpPr>
          <p:cNvPr id="15" name="TextBox 14">
            <a:extLst>
              <a:ext uri="{FF2B5EF4-FFF2-40B4-BE49-F238E27FC236}">
                <a16:creationId xmlns:a16="http://schemas.microsoft.com/office/drawing/2014/main" id="{99F8F737-90FA-270E-3A8C-1FBC713223C5}"/>
              </a:ext>
            </a:extLst>
          </p:cNvPr>
          <p:cNvSpPr txBox="1"/>
          <p:nvPr/>
        </p:nvSpPr>
        <p:spPr>
          <a:xfrm>
            <a:off x="1329396" y="1394460"/>
            <a:ext cx="1417320" cy="502920"/>
          </a:xfrm>
          <a:prstGeom prst="rect">
            <a:avLst/>
          </a:prstGeom>
          <a:noFill/>
          <a:ln>
            <a:noFill/>
          </a:ln>
        </p:spPr>
        <p:txBody>
          <a:bodyPr wrap="square" tIns="54864" bIns="54864" rtlCol="0" anchor="t">
            <a:spAutoFit/>
          </a:bodyPr>
          <a:lstStyle/>
          <a:p>
            <a:pPr>
              <a:lnSpc>
                <a:spcPct val="102000"/>
              </a:lnSpc>
              <a:spcBef>
                <a:spcPts val="400"/>
              </a:spcBef>
              <a:spcAft>
                <a:spcPts val="500"/>
              </a:spcAft>
            </a:pPr>
            <a:r>
              <a:rPr lang="en-US" sz="2300" b="1" dirty="0">
                <a:solidFill>
                  <a:srgbClr val="D6B361"/>
                </a:solidFill>
                <a:latin typeface="Georgia"/>
              </a:rPr>
              <a:t>WHY?</a:t>
            </a:r>
          </a:p>
        </p:txBody>
      </p:sp>
      <p:sp>
        <p:nvSpPr>
          <p:cNvPr id="19" name="TextBox 18">
            <a:extLst>
              <a:ext uri="{FF2B5EF4-FFF2-40B4-BE49-F238E27FC236}">
                <a16:creationId xmlns:a16="http://schemas.microsoft.com/office/drawing/2014/main" id="{E79293CB-F14C-DB4D-88E1-B3043DD3D930}"/>
              </a:ext>
            </a:extLst>
          </p:cNvPr>
          <p:cNvSpPr txBox="1"/>
          <p:nvPr/>
        </p:nvSpPr>
        <p:spPr>
          <a:xfrm>
            <a:off x="4663440" y="1645920"/>
            <a:ext cx="320040" cy="320040"/>
          </a:xfrm>
          <a:prstGeom prst="rect">
            <a:avLst/>
          </a:prstGeom>
          <a:noFill/>
        </p:spPr>
        <p:txBody>
          <a:bodyPr wrap="square" tIns="54864" bIns="54864" rtlCol="0" anchor="t">
            <a:spAutoFit/>
          </a:bodyPr>
          <a:lstStyle/>
          <a:p>
            <a:pPr>
              <a:lnSpc>
                <a:spcPct val="102000"/>
              </a:lnSpc>
              <a:spcAft>
                <a:spcPts val="0"/>
              </a:spcAft>
            </a:pPr>
            <a:endParaRPr lang="en-US" dirty="0"/>
          </a:p>
        </p:txBody>
      </p:sp>
      <p:sp>
        <p:nvSpPr>
          <p:cNvPr id="21" name="TextBox 20">
            <a:extLst>
              <a:ext uri="{FF2B5EF4-FFF2-40B4-BE49-F238E27FC236}">
                <a16:creationId xmlns:a16="http://schemas.microsoft.com/office/drawing/2014/main" id="{9B9D3D67-6AB9-E6D9-862A-C0006021011E}"/>
              </a:ext>
            </a:extLst>
          </p:cNvPr>
          <p:cNvSpPr txBox="1"/>
          <p:nvPr/>
        </p:nvSpPr>
        <p:spPr>
          <a:xfrm>
            <a:off x="4681728" y="1024128"/>
            <a:ext cx="6565392" cy="460319"/>
          </a:xfrm>
          <a:prstGeom prst="rect">
            <a:avLst/>
          </a:prstGeom>
          <a:noFill/>
          <a:ln>
            <a:noFill/>
          </a:ln>
        </p:spPr>
        <p:txBody>
          <a:bodyPr wrap="square" tIns="54864" bIns="54864" rtlCol="0" anchor="t">
            <a:spAutoFit/>
          </a:bodyPr>
          <a:lstStyle/>
          <a:p>
            <a:pPr>
              <a:lnSpc>
                <a:spcPct val="102000"/>
              </a:lnSpc>
              <a:spcBef>
                <a:spcPts val="400"/>
              </a:spcBef>
              <a:spcAft>
                <a:spcPts val="500"/>
              </a:spcAft>
            </a:pPr>
            <a:r>
              <a:rPr lang="en-US" sz="2300" b="1" dirty="0">
                <a:solidFill>
                  <a:srgbClr val="D6B361"/>
                </a:solidFill>
                <a:latin typeface="Georgia"/>
              </a:rPr>
              <a:t>What happens in an Economic Decline?</a:t>
            </a:r>
            <a:endParaRPr lang="en-US" dirty="0"/>
          </a:p>
        </p:txBody>
      </p:sp>
      <p:sp>
        <p:nvSpPr>
          <p:cNvPr id="6" name="TextBox 5">
            <a:extLst>
              <a:ext uri="{FF2B5EF4-FFF2-40B4-BE49-F238E27FC236}">
                <a16:creationId xmlns:a16="http://schemas.microsoft.com/office/drawing/2014/main" id="{10443DFF-EB0F-FB0F-25AF-38AFBF893269}"/>
              </a:ext>
            </a:extLst>
          </p:cNvPr>
          <p:cNvSpPr txBox="1"/>
          <p:nvPr/>
        </p:nvSpPr>
        <p:spPr>
          <a:xfrm>
            <a:off x="2693963" y="4156778"/>
            <a:ext cx="8995117" cy="1200329"/>
          </a:xfrm>
          <a:prstGeom prst="rect">
            <a:avLst/>
          </a:prstGeom>
          <a:noFill/>
        </p:spPr>
        <p:txBody>
          <a:bodyPr wrap="square" rtlCol="0">
            <a:spAutoFit/>
          </a:bodyPr>
          <a:lstStyle/>
          <a:p>
            <a:r>
              <a:rPr lang="en-US" sz="2400" dirty="0">
                <a:solidFill>
                  <a:schemeClr val="bg1"/>
                </a:solidFill>
              </a:rPr>
              <a:t>There is an economic weight imposed on the community as the remaining property owners shoulder the weight of the budget, all while facing declining demand for their properties.</a:t>
            </a:r>
            <a:endParaRPr lang="en-US" dirty="0"/>
          </a:p>
        </p:txBody>
      </p:sp>
    </p:spTree>
    <p:extLst>
      <p:ext uri="{BB962C8B-B14F-4D97-AF65-F5344CB8AC3E}">
        <p14:creationId xmlns:p14="http://schemas.microsoft.com/office/powerpoint/2010/main" val="265799045"/>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a:extLst>
            <a:ext uri="{FF2B5EF4-FFF2-40B4-BE49-F238E27FC236}">
              <a16:creationId xmlns:a16="http://schemas.microsoft.com/office/drawing/2014/main" id="{5FA85A71-0E04-F320-898A-973C8CE7ABA4}"/>
            </a:ext>
          </a:extLst>
        </p:cNvPr>
        <p:cNvGrpSpPr/>
        <p:nvPr/>
      </p:nvGrpSpPr>
      <p:grpSpPr>
        <a:xfrm>
          <a:off x="0" y="0"/>
          <a:ext cx="0" cy="0"/>
          <a:chOff x="0" y="0"/>
          <a:chExt cx="0" cy="0"/>
        </a:xfrm>
      </p:grpSpPr>
      <p:sp>
        <p:nvSpPr>
          <p:cNvPr id="29" name="Rectangle 28">
            <a:extLst>
              <a:ext uri="{FF2B5EF4-FFF2-40B4-BE49-F238E27FC236}">
                <a16:creationId xmlns:a16="http://schemas.microsoft.com/office/drawing/2014/main" id="{0EFD753D-6A49-46DD-9E82-AA6E2C62B4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138A5824-1F4A-4EE7-BC13-5BB48FC080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0044" y="321732"/>
            <a:ext cx="4568741" cy="6192603"/>
          </a:xfrm>
          <a:prstGeom prst="rect">
            <a:avLst/>
          </a:prstGeom>
          <a:solidFill>
            <a:srgbClr val="3336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89A753B3-AAA4-D7B3-21AA-CE95905EE142}"/>
              </a:ext>
            </a:extLst>
          </p:cNvPr>
          <p:cNvPicPr>
            <a:picLocks noChangeAspect="1"/>
          </p:cNvPicPr>
          <p:nvPr/>
        </p:nvPicPr>
        <p:blipFill>
          <a:blip r:embed="rId3"/>
          <a:srcRect r="8" b="15430"/>
          <a:stretch>
            <a:fillRect/>
          </a:stretch>
        </p:blipFill>
        <p:spPr>
          <a:xfrm>
            <a:off x="4968250" y="325905"/>
            <a:ext cx="2249424" cy="2002611"/>
          </a:xfrm>
          <a:prstGeom prst="rect">
            <a:avLst/>
          </a:prstGeom>
        </p:spPr>
      </p:pic>
      <p:sp>
        <p:nvSpPr>
          <p:cNvPr id="2" name="TextBox 1">
            <a:extLst>
              <a:ext uri="{FF2B5EF4-FFF2-40B4-BE49-F238E27FC236}">
                <a16:creationId xmlns:a16="http://schemas.microsoft.com/office/drawing/2014/main" id="{828677CC-1FEC-FDD3-4713-A84C84EFB6F2}"/>
              </a:ext>
            </a:extLst>
          </p:cNvPr>
          <p:cNvSpPr txBox="1"/>
          <p:nvPr/>
        </p:nvSpPr>
        <p:spPr>
          <a:xfrm>
            <a:off x="800449" y="891644"/>
            <a:ext cx="3607930" cy="4855007"/>
          </a:xfrm>
          <a:prstGeom prst="rect">
            <a:avLst/>
          </a:prstGeom>
        </p:spPr>
        <p:txBody>
          <a:bodyPr vert="horz" lIns="91440" tIns="45720" rIns="91440" bIns="45720" rtlCol="0" anchor="t">
            <a:normAutofit/>
          </a:bodyPr>
          <a:lstStyle/>
          <a:p>
            <a:pPr>
              <a:lnSpc>
                <a:spcPct val="90000"/>
              </a:lnSpc>
              <a:spcBef>
                <a:spcPts val="400"/>
              </a:spcBef>
              <a:spcAft>
                <a:spcPts val="500"/>
              </a:spcAft>
            </a:pPr>
            <a:r>
              <a:rPr lang="en-US" sz="2000" b="1" dirty="0">
                <a:solidFill>
                  <a:srgbClr val="FFFFFF"/>
                </a:solidFill>
              </a:rPr>
              <a:t>Confirmation? </a:t>
            </a:r>
          </a:p>
          <a:p>
            <a:pPr indent="-228600">
              <a:lnSpc>
                <a:spcPct val="90000"/>
              </a:lnSpc>
              <a:spcAft>
                <a:spcPts val="0"/>
              </a:spcAft>
              <a:buFont typeface="Arial" panose="020B0604020202020204" pitchFamily="34" charset="0"/>
              <a:buChar char="•"/>
            </a:pPr>
            <a:endParaRPr lang="en-US" sz="2000" dirty="0">
              <a:solidFill>
                <a:srgbClr val="FFFFFF"/>
              </a:solidFill>
            </a:endParaRPr>
          </a:p>
          <a:p>
            <a:pPr indent="-228600">
              <a:lnSpc>
                <a:spcPct val="90000"/>
              </a:lnSpc>
              <a:spcAft>
                <a:spcPts val="0"/>
              </a:spcAft>
              <a:buFont typeface="Arial" panose="020B0604020202020204" pitchFamily="34" charset="0"/>
              <a:buChar char="•"/>
            </a:pPr>
            <a:endParaRPr lang="en-US" sz="2000" dirty="0">
              <a:solidFill>
                <a:srgbClr val="FFFFFF"/>
              </a:solidFill>
            </a:endParaRPr>
          </a:p>
          <a:p>
            <a:pPr marL="285750" indent="-228600">
              <a:lnSpc>
                <a:spcPct val="90000"/>
              </a:lnSpc>
              <a:spcBef>
                <a:spcPts val="400"/>
              </a:spcBef>
              <a:spcAft>
                <a:spcPts val="500"/>
              </a:spcAft>
              <a:buFont typeface="Arial" panose="020B0604020202020204" pitchFamily="34" charset="0"/>
              <a:buChar char="•"/>
            </a:pPr>
            <a:r>
              <a:rPr lang="en-US" sz="2000" b="1" dirty="0">
                <a:solidFill>
                  <a:srgbClr val="FFFFFF"/>
                </a:solidFill>
              </a:rPr>
              <a:t>Many Underperforming Properties</a:t>
            </a:r>
          </a:p>
          <a:p>
            <a:pPr marL="285750" indent="-228600">
              <a:lnSpc>
                <a:spcPct val="90000"/>
              </a:lnSpc>
              <a:spcBef>
                <a:spcPts val="400"/>
              </a:spcBef>
              <a:spcAft>
                <a:spcPts val="500"/>
              </a:spcAft>
              <a:buFont typeface="Arial" panose="020B0604020202020204" pitchFamily="34" charset="0"/>
              <a:buChar char="•"/>
            </a:pPr>
            <a:r>
              <a:rPr lang="en-US" sz="2000" b="1" dirty="0">
                <a:solidFill>
                  <a:srgbClr val="FFFFFF"/>
                </a:solidFill>
              </a:rPr>
              <a:t>High Mill Rate/Taxes</a:t>
            </a:r>
          </a:p>
          <a:p>
            <a:pPr marL="285750" indent="-228600">
              <a:lnSpc>
                <a:spcPct val="90000"/>
              </a:lnSpc>
              <a:spcAft>
                <a:spcPts val="400"/>
              </a:spcAft>
              <a:buFont typeface="Arial" panose="020B0604020202020204" pitchFamily="34" charset="0"/>
              <a:buChar char="•"/>
            </a:pPr>
            <a:r>
              <a:rPr lang="en-US" sz="2000" dirty="0">
                <a:solidFill>
                  <a:srgbClr val="FFFFFF"/>
                </a:solidFill>
              </a:rPr>
              <a:t>Suppression of resources.</a:t>
            </a:r>
          </a:p>
          <a:p>
            <a:pPr marL="285750" indent="-228600">
              <a:lnSpc>
                <a:spcPct val="90000"/>
              </a:lnSpc>
              <a:spcAft>
                <a:spcPts val="400"/>
              </a:spcAft>
              <a:buFont typeface="Arial" panose="020B0604020202020204" pitchFamily="34" charset="0"/>
              <a:buChar char="•"/>
            </a:pPr>
            <a:r>
              <a:rPr lang="en-US" sz="2000" dirty="0">
                <a:solidFill>
                  <a:srgbClr val="FFFFFF"/>
                </a:solidFill>
              </a:rPr>
              <a:t>Fleeting talent. </a:t>
            </a:r>
          </a:p>
          <a:p>
            <a:pPr marL="285750" indent="-228600">
              <a:lnSpc>
                <a:spcPct val="90000"/>
              </a:lnSpc>
              <a:spcAft>
                <a:spcPts val="400"/>
              </a:spcAft>
              <a:buFont typeface="Arial" panose="020B0604020202020204" pitchFamily="34" charset="0"/>
              <a:buChar char="•"/>
            </a:pPr>
            <a:r>
              <a:rPr lang="en-US" sz="2000" dirty="0">
                <a:solidFill>
                  <a:srgbClr val="FFFFFF"/>
                </a:solidFill>
              </a:rPr>
              <a:t>Aging population</a:t>
            </a:r>
          </a:p>
          <a:p>
            <a:pPr marL="285750" indent="-228600">
              <a:lnSpc>
                <a:spcPct val="90000"/>
              </a:lnSpc>
              <a:spcAft>
                <a:spcPts val="400"/>
              </a:spcAft>
              <a:buFont typeface="Arial" panose="020B0604020202020204" pitchFamily="34" charset="0"/>
              <a:buChar char="•"/>
            </a:pPr>
            <a:r>
              <a:rPr lang="en-US" sz="2000" dirty="0">
                <a:solidFill>
                  <a:srgbClr val="FFFFFF"/>
                </a:solidFill>
              </a:rPr>
              <a:t>Low demand</a:t>
            </a:r>
          </a:p>
          <a:p>
            <a:pPr marL="285750" indent="-228600">
              <a:lnSpc>
                <a:spcPct val="90000"/>
              </a:lnSpc>
              <a:spcAft>
                <a:spcPts val="400"/>
              </a:spcAft>
              <a:buFont typeface="Arial" panose="020B0604020202020204" pitchFamily="34" charset="0"/>
              <a:buChar char="•"/>
            </a:pPr>
            <a:r>
              <a:rPr lang="en-US" sz="2000" dirty="0">
                <a:solidFill>
                  <a:srgbClr val="FFFFFF"/>
                </a:solidFill>
              </a:rPr>
              <a:t>Poor housing stock </a:t>
            </a:r>
          </a:p>
          <a:p>
            <a:pPr marL="285750" indent="-228600">
              <a:lnSpc>
                <a:spcPct val="90000"/>
              </a:lnSpc>
              <a:spcAft>
                <a:spcPts val="400"/>
              </a:spcAft>
              <a:buFont typeface="Arial" panose="020B0604020202020204" pitchFamily="34" charset="0"/>
              <a:buChar char="•"/>
            </a:pPr>
            <a:r>
              <a:rPr lang="en-US" sz="2000" dirty="0">
                <a:solidFill>
                  <a:srgbClr val="FFFFFF"/>
                </a:solidFill>
              </a:rPr>
              <a:t>High Business Turnover</a:t>
            </a:r>
          </a:p>
          <a:p>
            <a:pPr marL="285750" indent="-228600">
              <a:lnSpc>
                <a:spcPct val="90000"/>
              </a:lnSpc>
              <a:spcAft>
                <a:spcPts val="400"/>
              </a:spcAft>
              <a:buFont typeface="Arial" panose="020B0604020202020204" pitchFamily="34" charset="0"/>
              <a:buChar char="•"/>
            </a:pPr>
            <a:endParaRPr lang="en-US" sz="2000" dirty="0">
              <a:solidFill>
                <a:srgbClr val="FFFFFF"/>
              </a:solidFill>
            </a:endParaRPr>
          </a:p>
          <a:p>
            <a:pPr marL="285750" indent="-228600">
              <a:lnSpc>
                <a:spcPct val="90000"/>
              </a:lnSpc>
              <a:spcAft>
                <a:spcPts val="400"/>
              </a:spcAft>
              <a:buFont typeface="Arial" panose="020B0604020202020204" pitchFamily="34" charset="0"/>
              <a:buChar char="•"/>
            </a:pPr>
            <a:r>
              <a:rPr lang="en-US" sz="2000" dirty="0">
                <a:solidFill>
                  <a:srgbClr val="FFFFFF"/>
                </a:solidFill>
              </a:rPr>
              <a:t>Economic decline 	</a:t>
            </a:r>
          </a:p>
        </p:txBody>
      </p:sp>
      <p:pic>
        <p:nvPicPr>
          <p:cNvPr id="7" name="Picture 6">
            <a:extLst>
              <a:ext uri="{FF2B5EF4-FFF2-40B4-BE49-F238E27FC236}">
                <a16:creationId xmlns:a16="http://schemas.microsoft.com/office/drawing/2014/main" id="{C321E282-719C-3C17-A975-C06422B7ECB6}"/>
              </a:ext>
            </a:extLst>
          </p:cNvPr>
          <p:cNvPicPr>
            <a:picLocks noChangeAspect="1"/>
          </p:cNvPicPr>
          <p:nvPr/>
        </p:nvPicPr>
        <p:blipFill>
          <a:blip r:embed="rId4"/>
          <a:srcRect l="12160" r="3708" b="1"/>
          <a:stretch>
            <a:fillRect/>
          </a:stretch>
        </p:blipFill>
        <p:spPr>
          <a:xfrm>
            <a:off x="4968251" y="2419956"/>
            <a:ext cx="2249424" cy="2002611"/>
          </a:xfrm>
          <a:prstGeom prst="rect">
            <a:avLst/>
          </a:prstGeom>
        </p:spPr>
      </p:pic>
      <p:pic>
        <p:nvPicPr>
          <p:cNvPr id="9" name="Picture 8">
            <a:extLst>
              <a:ext uri="{FF2B5EF4-FFF2-40B4-BE49-F238E27FC236}">
                <a16:creationId xmlns:a16="http://schemas.microsoft.com/office/drawing/2014/main" id="{4F939319-BD02-5DC8-70B5-05F76A761B05}"/>
              </a:ext>
            </a:extLst>
          </p:cNvPr>
          <p:cNvPicPr>
            <a:picLocks noChangeAspect="1"/>
          </p:cNvPicPr>
          <p:nvPr/>
        </p:nvPicPr>
        <p:blipFill>
          <a:blip r:embed="rId5"/>
          <a:srcRect r="-3" b="12266"/>
          <a:stretch>
            <a:fillRect/>
          </a:stretch>
        </p:blipFill>
        <p:spPr>
          <a:xfrm>
            <a:off x="7295203" y="325904"/>
            <a:ext cx="4570677" cy="3065565"/>
          </a:xfrm>
          <a:prstGeom prst="rect">
            <a:avLst/>
          </a:prstGeom>
        </p:spPr>
      </p:pic>
      <p:pic>
        <p:nvPicPr>
          <p:cNvPr id="5" name="Picture 4">
            <a:extLst>
              <a:ext uri="{FF2B5EF4-FFF2-40B4-BE49-F238E27FC236}">
                <a16:creationId xmlns:a16="http://schemas.microsoft.com/office/drawing/2014/main" id="{901319F8-5C00-6441-850B-235B1684A824}"/>
              </a:ext>
            </a:extLst>
          </p:cNvPr>
          <p:cNvPicPr>
            <a:picLocks noChangeAspect="1"/>
          </p:cNvPicPr>
          <p:nvPr/>
        </p:nvPicPr>
        <p:blipFill>
          <a:blip r:embed="rId6"/>
          <a:srcRect r="-1" b="4519"/>
          <a:stretch>
            <a:fillRect/>
          </a:stretch>
        </p:blipFill>
        <p:spPr>
          <a:xfrm>
            <a:off x="4976656" y="4511800"/>
            <a:ext cx="2249424" cy="2002536"/>
          </a:xfrm>
          <a:prstGeom prst="rect">
            <a:avLst/>
          </a:prstGeom>
        </p:spPr>
      </p:pic>
      <p:pic>
        <p:nvPicPr>
          <p:cNvPr id="11" name="Picture 10">
            <a:extLst>
              <a:ext uri="{FF2B5EF4-FFF2-40B4-BE49-F238E27FC236}">
                <a16:creationId xmlns:a16="http://schemas.microsoft.com/office/drawing/2014/main" id="{376A1C7E-FFAD-2CA7-CFE1-40EB2D43A724}"/>
              </a:ext>
            </a:extLst>
          </p:cNvPr>
          <p:cNvPicPr>
            <a:picLocks noChangeAspect="1"/>
          </p:cNvPicPr>
          <p:nvPr/>
        </p:nvPicPr>
        <p:blipFill>
          <a:blip r:embed="rId7"/>
          <a:srcRect r="3626"/>
          <a:stretch>
            <a:fillRect/>
          </a:stretch>
        </p:blipFill>
        <p:spPr>
          <a:xfrm>
            <a:off x="7295203" y="3474720"/>
            <a:ext cx="4570677" cy="3053487"/>
          </a:xfrm>
          <a:prstGeom prst="rect">
            <a:avLst/>
          </a:prstGeom>
        </p:spPr>
      </p:pic>
    </p:spTree>
    <p:extLst>
      <p:ext uri="{BB962C8B-B14F-4D97-AF65-F5344CB8AC3E}">
        <p14:creationId xmlns:p14="http://schemas.microsoft.com/office/powerpoint/2010/main" val="1710860845"/>
      </p:ext>
    </p:extLst>
  </p:cSld>
  <p:clrMapOvr>
    <a:overrideClrMapping bg1="dk1" tx1="lt1" bg2="dk2" tx2="lt2" accent1="accent1" accent2="accent2" accent3="accent3" accent4="accent4" accent5="accent5" accent6="accent6" hlink="hlink" folHlink="folHlink"/>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B8C311F-7253-4AED-9701-7FC0708C4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384209-CB15-4CDF-9D31-C44FD9A3F2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2666617" y="-2666188"/>
            <a:ext cx="6858000" cy="12191233"/>
          </a:xfrm>
          <a:prstGeom prst="rect">
            <a:avLst/>
          </a:prstGeom>
          <a:gradFill>
            <a:gsLst>
              <a:gs pos="8000">
                <a:schemeClr val="accent1"/>
              </a:gs>
              <a:gs pos="100000">
                <a:schemeClr val="accent1">
                  <a:lumMod val="5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633B3B5-CC90-43F0-8714-D31D1F3F02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311" y="0"/>
            <a:ext cx="9070846" cy="6857572"/>
          </a:xfrm>
          <a:prstGeom prst="rect">
            <a:avLst/>
          </a:prstGeom>
          <a:gradFill>
            <a:gsLst>
              <a:gs pos="8000">
                <a:srgbClr val="000000">
                  <a:alpha val="52000"/>
                </a:srgbClr>
              </a:gs>
              <a:gs pos="100000">
                <a:schemeClr val="accent1"/>
              </a:gs>
            </a:gsLst>
            <a:lin ang="4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D57A06-A426-446D-B02C-A2DC6B62E4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3649491" y="-1685840"/>
            <a:ext cx="4894564" cy="12193546"/>
          </a:xfrm>
          <a:prstGeom prst="rect">
            <a:avLst/>
          </a:prstGeom>
          <a:gradFill>
            <a:gsLst>
              <a:gs pos="0">
                <a:schemeClr val="accent5">
                  <a:lumMod val="60000"/>
                  <a:lumOff val="40000"/>
                  <a:alpha val="0"/>
                </a:schemeClr>
              </a:gs>
              <a:gs pos="100000">
                <a:srgbClr val="000000">
                  <a:alpha val="46000"/>
                </a:srgbClr>
              </a:gs>
            </a:gsLst>
            <a:lin ang="1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E6337BC8-BB15-109C-0164-9BC5E9F19D40}"/>
              </a:ext>
            </a:extLst>
          </p:cNvPr>
          <p:cNvPicPr>
            <a:picLocks noChangeAspect="1"/>
          </p:cNvPicPr>
          <p:nvPr/>
        </p:nvPicPr>
        <p:blipFill>
          <a:blip r:embed="rId3">
            <a:extLst>
              <a:ext uri="{28A0092B-C50C-407E-A947-70E740481C1C}">
                <a14:useLocalDpi xmlns:a14="http://schemas.microsoft.com/office/drawing/2010/main" val="0"/>
              </a:ext>
            </a:extLst>
          </a:blip>
          <a:srcRect b="4610"/>
          <a:stretch>
            <a:fillRect/>
          </a:stretch>
        </p:blipFill>
        <p:spPr>
          <a:xfrm>
            <a:off x="457200" y="457200"/>
            <a:ext cx="11277600" cy="5943600"/>
          </a:xfrm>
          <a:prstGeom prst="rect">
            <a:avLst/>
          </a:prstGeom>
        </p:spPr>
      </p:pic>
      <p:sp>
        <p:nvSpPr>
          <p:cNvPr id="4" name="TextBox 3">
            <a:extLst>
              <a:ext uri="{FF2B5EF4-FFF2-40B4-BE49-F238E27FC236}">
                <a16:creationId xmlns:a16="http://schemas.microsoft.com/office/drawing/2014/main" id="{5AB089A7-1D35-515A-1211-A5938C38EEAF}"/>
              </a:ext>
            </a:extLst>
          </p:cNvPr>
          <p:cNvSpPr txBox="1"/>
          <p:nvPr/>
        </p:nvSpPr>
        <p:spPr>
          <a:xfrm>
            <a:off x="5076497" y="1839310"/>
            <a:ext cx="6558455" cy="523220"/>
          </a:xfrm>
          <a:prstGeom prst="rect">
            <a:avLst/>
          </a:prstGeom>
          <a:noFill/>
        </p:spPr>
        <p:txBody>
          <a:bodyPr wrap="square" rtlCol="0">
            <a:spAutoFit/>
          </a:bodyPr>
          <a:lstStyle/>
          <a:p>
            <a:pPr marL="457200" indent="-457200">
              <a:buFont typeface="Arial" panose="020B0604020202020204" pitchFamily="34" charset="0"/>
              <a:buChar char="•"/>
            </a:pPr>
            <a:r>
              <a:rPr lang="en-US" sz="2800" dirty="0"/>
              <a:t>Economic decline is a normal. </a:t>
            </a:r>
          </a:p>
        </p:txBody>
      </p:sp>
    </p:spTree>
    <p:extLst>
      <p:ext uri="{BB962C8B-B14F-4D97-AF65-F5344CB8AC3E}">
        <p14:creationId xmlns:p14="http://schemas.microsoft.com/office/powerpoint/2010/main" val="15431436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Ion</Template>
  <TotalTime>9843</TotalTime>
  <Words>1261</Words>
  <Application>Microsoft Office PowerPoint</Application>
  <PresentationFormat>Widescreen</PresentationFormat>
  <Paragraphs>169</Paragraphs>
  <Slides>30</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Aptos</vt:lpstr>
      <vt:lpstr>Aptos Display</vt:lpstr>
      <vt:lpstr>Arial</vt:lpstr>
      <vt:lpstr>Calibri</vt:lpstr>
      <vt:lpstr>Georgia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STARCH FACTORY LOTS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Casey Doody</dc:creator>
  <cp:lastModifiedBy>casey doody</cp:lastModifiedBy>
  <cp:revision>26</cp:revision>
  <dcterms:created xsi:type="dcterms:W3CDTF">2025-09-19T16:22:13Z</dcterms:created>
  <dcterms:modified xsi:type="dcterms:W3CDTF">2026-08-25T19:28:16Z</dcterms:modified>
</cp:coreProperties>
</file>